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21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E1D45-B042-4A86-9284-679C82B3E09B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0D8263-875A-4981-B2DE-76F7B5CC88BD}">
      <dgm:prSet phldrT="[Texte]"/>
      <dgm:spPr/>
      <dgm:t>
        <a:bodyPr/>
        <a:lstStyle/>
        <a:p>
          <a:endParaRPr lang="fr-FR" dirty="0"/>
        </a:p>
      </dgm:t>
    </dgm:pt>
    <dgm:pt modelId="{85AF6484-277B-45A1-B3D1-3250F8594574}" type="parTrans" cxnId="{7FA6F50E-5AA3-44B9-8B3E-1A0034520F9F}">
      <dgm:prSet/>
      <dgm:spPr/>
      <dgm:t>
        <a:bodyPr/>
        <a:lstStyle/>
        <a:p>
          <a:endParaRPr lang="fr-FR"/>
        </a:p>
      </dgm:t>
    </dgm:pt>
    <dgm:pt modelId="{E90C59AF-72FE-412F-861C-8089B731BB2F}" type="sibTrans" cxnId="{7FA6F50E-5AA3-44B9-8B3E-1A0034520F9F}">
      <dgm:prSet/>
      <dgm:spPr/>
      <dgm:t>
        <a:bodyPr/>
        <a:lstStyle/>
        <a:p>
          <a:endParaRPr lang="fr-FR"/>
        </a:p>
      </dgm:t>
    </dgm:pt>
    <dgm:pt modelId="{D042ABB4-387C-45BA-B17C-E3A8A29FFA7A}">
      <dgm:prSet phldrT="[Texte]"/>
      <dgm:spPr/>
      <dgm:t>
        <a:bodyPr/>
        <a:lstStyle/>
        <a:p>
          <a:endParaRPr lang="fr-FR" dirty="0"/>
        </a:p>
      </dgm:t>
    </dgm:pt>
    <dgm:pt modelId="{F2BF4F33-D963-4D86-835D-7C6ED6202250}" type="parTrans" cxnId="{EB04FB9F-72D2-4C91-A7CC-520AEA35ED87}">
      <dgm:prSet/>
      <dgm:spPr/>
      <dgm:t>
        <a:bodyPr/>
        <a:lstStyle/>
        <a:p>
          <a:endParaRPr lang="fr-FR"/>
        </a:p>
      </dgm:t>
    </dgm:pt>
    <dgm:pt modelId="{06BB6FBE-D362-4D42-BF43-8E1323C32B24}" type="sibTrans" cxnId="{EB04FB9F-72D2-4C91-A7CC-520AEA35ED87}">
      <dgm:prSet/>
      <dgm:spPr/>
      <dgm:t>
        <a:bodyPr/>
        <a:lstStyle/>
        <a:p>
          <a:endParaRPr lang="fr-FR"/>
        </a:p>
      </dgm:t>
    </dgm:pt>
    <dgm:pt modelId="{95A15CC7-3D6C-4878-9BF7-E951DBD5658B}">
      <dgm:prSet phldrT="[Texte]"/>
      <dgm:spPr/>
      <dgm:t>
        <a:bodyPr/>
        <a:lstStyle/>
        <a:p>
          <a:endParaRPr lang="fr-FR" dirty="0"/>
        </a:p>
      </dgm:t>
    </dgm:pt>
    <dgm:pt modelId="{6A239BA4-79F2-4B52-A4A8-8A0789693710}" type="parTrans" cxnId="{5F3358FB-BD98-40C6-B065-F784221483B0}">
      <dgm:prSet/>
      <dgm:spPr/>
      <dgm:t>
        <a:bodyPr/>
        <a:lstStyle/>
        <a:p>
          <a:endParaRPr lang="fr-FR"/>
        </a:p>
      </dgm:t>
    </dgm:pt>
    <dgm:pt modelId="{353FC2CB-8687-40E3-864E-D905151D57F2}" type="sibTrans" cxnId="{5F3358FB-BD98-40C6-B065-F784221483B0}">
      <dgm:prSet/>
      <dgm:spPr/>
      <dgm:t>
        <a:bodyPr/>
        <a:lstStyle/>
        <a:p>
          <a:endParaRPr lang="fr-FR"/>
        </a:p>
      </dgm:t>
    </dgm:pt>
    <dgm:pt modelId="{39CE6D03-6794-45DA-BE39-1A8E4F1A0DFE}">
      <dgm:prSet phldrT="[Texte]"/>
      <dgm:spPr/>
      <dgm:t>
        <a:bodyPr/>
        <a:lstStyle/>
        <a:p>
          <a:endParaRPr lang="fr-FR" dirty="0"/>
        </a:p>
      </dgm:t>
    </dgm:pt>
    <dgm:pt modelId="{C03CACD4-0E93-47BB-8B66-3A1DBD6F7E61}" type="parTrans" cxnId="{240EDE00-2B7D-4BDA-B825-D071D09EB311}">
      <dgm:prSet/>
      <dgm:spPr/>
      <dgm:t>
        <a:bodyPr/>
        <a:lstStyle/>
        <a:p>
          <a:endParaRPr lang="fr-FR"/>
        </a:p>
      </dgm:t>
    </dgm:pt>
    <dgm:pt modelId="{00DE5F2F-9C80-4EF2-8696-2267683FFFFE}" type="sibTrans" cxnId="{240EDE00-2B7D-4BDA-B825-D071D09EB311}">
      <dgm:prSet/>
      <dgm:spPr/>
      <dgm:t>
        <a:bodyPr/>
        <a:lstStyle/>
        <a:p>
          <a:endParaRPr lang="fr-FR"/>
        </a:p>
      </dgm:t>
    </dgm:pt>
    <dgm:pt modelId="{87515BC1-E1FD-4A07-B151-F96748258630}">
      <dgm:prSet phldrT="[Texte]"/>
      <dgm:spPr/>
      <dgm:t>
        <a:bodyPr/>
        <a:lstStyle/>
        <a:p>
          <a:endParaRPr lang="fr-FR" dirty="0"/>
        </a:p>
      </dgm:t>
    </dgm:pt>
    <dgm:pt modelId="{3F545123-0C34-48BD-A36B-E9FC2F50FFC2}" type="sibTrans" cxnId="{5B3596A8-3DBB-4983-AE2F-CEFD93AFC2E8}">
      <dgm:prSet/>
      <dgm:spPr/>
      <dgm:t>
        <a:bodyPr/>
        <a:lstStyle/>
        <a:p>
          <a:endParaRPr lang="fr-FR"/>
        </a:p>
      </dgm:t>
    </dgm:pt>
    <dgm:pt modelId="{0E4EADD7-6F6C-401C-B3FC-DB5076B9921F}" type="parTrans" cxnId="{5B3596A8-3DBB-4983-AE2F-CEFD93AFC2E8}">
      <dgm:prSet/>
      <dgm:spPr/>
      <dgm:t>
        <a:bodyPr/>
        <a:lstStyle/>
        <a:p>
          <a:endParaRPr lang="fr-FR"/>
        </a:p>
      </dgm:t>
    </dgm:pt>
    <dgm:pt modelId="{2038E289-AF73-49C6-9D6A-1667416D63BC}" type="pres">
      <dgm:prSet presAssocID="{736E1D45-B042-4A86-9284-679C82B3E0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CF1B73-81A9-4561-9133-2392F77A91AD}" type="pres">
      <dgm:prSet presAssocID="{1D0D8263-875A-4981-B2DE-76F7B5CC88BD}" presName="dummy" presStyleCnt="0"/>
      <dgm:spPr/>
    </dgm:pt>
    <dgm:pt modelId="{7066E7A1-C8BE-4525-B282-03432AB73F8B}" type="pres">
      <dgm:prSet presAssocID="{1D0D8263-875A-4981-B2DE-76F7B5CC88B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52C217-A2D3-41F4-9FC6-B57A0728996D}" type="pres">
      <dgm:prSet presAssocID="{E90C59AF-72FE-412F-861C-8089B731BB2F}" presName="sibTrans" presStyleLbl="node1" presStyleIdx="0" presStyleCnt="5" custLinFactNeighborX="2699" custLinFactNeighborY="-6864" custRadScaleRad="233847" custRadScaleInc="-2147483648"/>
      <dgm:spPr/>
      <dgm:t>
        <a:bodyPr/>
        <a:lstStyle/>
        <a:p>
          <a:endParaRPr lang="fr-FR"/>
        </a:p>
      </dgm:t>
    </dgm:pt>
    <dgm:pt modelId="{9541A81C-A5EA-42B3-A598-B5ECFC719E07}" type="pres">
      <dgm:prSet presAssocID="{D042ABB4-387C-45BA-B17C-E3A8A29FFA7A}" presName="dummy" presStyleCnt="0"/>
      <dgm:spPr/>
    </dgm:pt>
    <dgm:pt modelId="{E56E901F-EE50-420B-B545-7CACEBF7A3FE}" type="pres">
      <dgm:prSet presAssocID="{D042ABB4-387C-45BA-B17C-E3A8A29FFA7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9F968A-939B-449A-80F6-8359F5DC9C07}" type="pres">
      <dgm:prSet presAssocID="{06BB6FBE-D362-4D42-BF43-8E1323C32B24}" presName="sibTrans" presStyleLbl="node1" presStyleIdx="1" presStyleCnt="5" custAng="20828374" custLinFactNeighborX="3278" custLinFactNeighborY="4738" custRadScaleRad="191392"/>
      <dgm:spPr/>
      <dgm:t>
        <a:bodyPr/>
        <a:lstStyle/>
        <a:p>
          <a:endParaRPr lang="fr-FR"/>
        </a:p>
      </dgm:t>
    </dgm:pt>
    <dgm:pt modelId="{29CCD13A-73FC-4CEC-B783-68A665464D1A}" type="pres">
      <dgm:prSet presAssocID="{95A15CC7-3D6C-4878-9BF7-E951DBD5658B}" presName="dummy" presStyleCnt="0"/>
      <dgm:spPr/>
    </dgm:pt>
    <dgm:pt modelId="{4F64B8D5-6198-4A4B-83FD-812182DB8901}" type="pres">
      <dgm:prSet presAssocID="{95A15CC7-3D6C-4878-9BF7-E951DBD5658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82D8A2-8256-407A-AA80-C83F240CA144}" type="pres">
      <dgm:prSet presAssocID="{353FC2CB-8687-40E3-864E-D905151D57F2}" presName="sibTrans" presStyleLbl="node1" presStyleIdx="2" presStyleCnt="5" custAng="20892726" custLinFactNeighborX="2869" custLinFactNeighborY="4891" custRadScaleRad="94858" custRadScaleInc="-2147483648"/>
      <dgm:spPr/>
      <dgm:t>
        <a:bodyPr/>
        <a:lstStyle/>
        <a:p>
          <a:endParaRPr lang="fr-FR"/>
        </a:p>
      </dgm:t>
    </dgm:pt>
    <dgm:pt modelId="{567B6F66-3F9D-47CB-B4C1-AAE407D7E685}" type="pres">
      <dgm:prSet presAssocID="{39CE6D03-6794-45DA-BE39-1A8E4F1A0DFE}" presName="dummy" presStyleCnt="0"/>
      <dgm:spPr/>
    </dgm:pt>
    <dgm:pt modelId="{487E5CE3-8F14-4B7C-AC8A-095DB636C57C}" type="pres">
      <dgm:prSet presAssocID="{39CE6D03-6794-45DA-BE39-1A8E4F1A0DF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0CEC70-F07C-4A6C-931B-39FD37973350}" type="pres">
      <dgm:prSet presAssocID="{00DE5F2F-9C80-4EF2-8696-2267683FFFFE}" presName="sibTrans" presStyleLbl="node1" presStyleIdx="3" presStyleCnt="5" custAng="19849966" custLinFactNeighborX="-6886" custLinFactNeighborY="2245" custRadScaleRad="94428"/>
      <dgm:spPr/>
      <dgm:t>
        <a:bodyPr/>
        <a:lstStyle/>
        <a:p>
          <a:endParaRPr lang="fr-FR"/>
        </a:p>
      </dgm:t>
    </dgm:pt>
    <dgm:pt modelId="{15741CB3-DB0B-4BD5-A509-4662943B4949}" type="pres">
      <dgm:prSet presAssocID="{87515BC1-E1FD-4A07-B151-F96748258630}" presName="dummy" presStyleCnt="0"/>
      <dgm:spPr/>
    </dgm:pt>
    <dgm:pt modelId="{4EB71928-169C-457F-8EC3-9F83EB45D3BC}" type="pres">
      <dgm:prSet presAssocID="{87515BC1-E1FD-4A07-B151-F9674825863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69B659-C03C-4B22-A166-A6AEE5398DEE}" type="pres">
      <dgm:prSet presAssocID="{3F545123-0C34-48BD-A36B-E9FC2F50FFC2}" presName="sibTrans" presStyleLbl="node1" presStyleIdx="4" presStyleCnt="5" custAng="0" custLinFactNeighborX="1165" custLinFactNeighborY="-6551" custRadScaleRad="43886"/>
      <dgm:spPr/>
      <dgm:t>
        <a:bodyPr/>
        <a:lstStyle/>
        <a:p>
          <a:endParaRPr lang="fr-FR"/>
        </a:p>
      </dgm:t>
    </dgm:pt>
  </dgm:ptLst>
  <dgm:cxnLst>
    <dgm:cxn modelId="{6D8BF624-9849-B945-8064-79B57FAE0735}" type="presOf" srcId="{3F545123-0C34-48BD-A36B-E9FC2F50FFC2}" destId="{5A69B659-C03C-4B22-A166-A6AEE5398DEE}" srcOrd="0" destOrd="0" presId="urn:microsoft.com/office/officeart/2005/8/layout/cycle1"/>
    <dgm:cxn modelId="{EFB9FA00-18BB-4240-8FE7-03E87023D630}" type="presOf" srcId="{353FC2CB-8687-40E3-864E-D905151D57F2}" destId="{9582D8A2-8256-407A-AA80-C83F240CA144}" srcOrd="0" destOrd="0" presId="urn:microsoft.com/office/officeart/2005/8/layout/cycle1"/>
    <dgm:cxn modelId="{D0FC354F-A60F-6F47-BB8B-F1D13D0A2B3B}" type="presOf" srcId="{E90C59AF-72FE-412F-861C-8089B731BB2F}" destId="{0052C217-A2D3-41F4-9FC6-B57A0728996D}" srcOrd="0" destOrd="0" presId="urn:microsoft.com/office/officeart/2005/8/layout/cycle1"/>
    <dgm:cxn modelId="{73FD13FE-79EC-F840-A2BA-350B31980D71}" type="presOf" srcId="{1D0D8263-875A-4981-B2DE-76F7B5CC88BD}" destId="{7066E7A1-C8BE-4525-B282-03432AB73F8B}" srcOrd="0" destOrd="0" presId="urn:microsoft.com/office/officeart/2005/8/layout/cycle1"/>
    <dgm:cxn modelId="{240EDE00-2B7D-4BDA-B825-D071D09EB311}" srcId="{736E1D45-B042-4A86-9284-679C82B3E09B}" destId="{39CE6D03-6794-45DA-BE39-1A8E4F1A0DFE}" srcOrd="3" destOrd="0" parTransId="{C03CACD4-0E93-47BB-8B66-3A1DBD6F7E61}" sibTransId="{00DE5F2F-9C80-4EF2-8696-2267683FFFFE}"/>
    <dgm:cxn modelId="{CE7B5533-221D-1D43-A6CB-3380E5B8F296}" type="presOf" srcId="{00DE5F2F-9C80-4EF2-8696-2267683FFFFE}" destId="{640CEC70-F07C-4A6C-931B-39FD37973350}" srcOrd="0" destOrd="0" presId="urn:microsoft.com/office/officeart/2005/8/layout/cycle1"/>
    <dgm:cxn modelId="{440AF747-546B-EC4F-A076-52F5686C9846}" type="presOf" srcId="{39CE6D03-6794-45DA-BE39-1A8E4F1A0DFE}" destId="{487E5CE3-8F14-4B7C-AC8A-095DB636C57C}" srcOrd="0" destOrd="0" presId="urn:microsoft.com/office/officeart/2005/8/layout/cycle1"/>
    <dgm:cxn modelId="{EB04FB9F-72D2-4C91-A7CC-520AEA35ED87}" srcId="{736E1D45-B042-4A86-9284-679C82B3E09B}" destId="{D042ABB4-387C-45BA-B17C-E3A8A29FFA7A}" srcOrd="1" destOrd="0" parTransId="{F2BF4F33-D963-4D86-835D-7C6ED6202250}" sibTransId="{06BB6FBE-D362-4D42-BF43-8E1323C32B24}"/>
    <dgm:cxn modelId="{0149DC39-0080-B641-8490-57EB3D4C994D}" type="presOf" srcId="{87515BC1-E1FD-4A07-B151-F96748258630}" destId="{4EB71928-169C-457F-8EC3-9F83EB45D3BC}" srcOrd="0" destOrd="0" presId="urn:microsoft.com/office/officeart/2005/8/layout/cycle1"/>
    <dgm:cxn modelId="{2DE63D17-A7BC-CC4B-A94F-C56681F9D93D}" type="presOf" srcId="{736E1D45-B042-4A86-9284-679C82B3E09B}" destId="{2038E289-AF73-49C6-9D6A-1667416D63BC}" srcOrd="0" destOrd="0" presId="urn:microsoft.com/office/officeart/2005/8/layout/cycle1"/>
    <dgm:cxn modelId="{7FA6F50E-5AA3-44B9-8B3E-1A0034520F9F}" srcId="{736E1D45-B042-4A86-9284-679C82B3E09B}" destId="{1D0D8263-875A-4981-B2DE-76F7B5CC88BD}" srcOrd="0" destOrd="0" parTransId="{85AF6484-277B-45A1-B3D1-3250F8594574}" sibTransId="{E90C59AF-72FE-412F-861C-8089B731BB2F}"/>
    <dgm:cxn modelId="{E041711C-C7C0-C741-9EFB-331D44179FD6}" type="presOf" srcId="{D042ABB4-387C-45BA-B17C-E3A8A29FFA7A}" destId="{E56E901F-EE50-420B-B545-7CACEBF7A3FE}" srcOrd="0" destOrd="0" presId="urn:microsoft.com/office/officeart/2005/8/layout/cycle1"/>
    <dgm:cxn modelId="{65CDAABF-2B35-E948-A415-5B78C3F2BDF1}" type="presOf" srcId="{95A15CC7-3D6C-4878-9BF7-E951DBD5658B}" destId="{4F64B8D5-6198-4A4B-83FD-812182DB8901}" srcOrd="0" destOrd="0" presId="urn:microsoft.com/office/officeart/2005/8/layout/cycle1"/>
    <dgm:cxn modelId="{5F3358FB-BD98-40C6-B065-F784221483B0}" srcId="{736E1D45-B042-4A86-9284-679C82B3E09B}" destId="{95A15CC7-3D6C-4878-9BF7-E951DBD5658B}" srcOrd="2" destOrd="0" parTransId="{6A239BA4-79F2-4B52-A4A8-8A0789693710}" sibTransId="{353FC2CB-8687-40E3-864E-D905151D57F2}"/>
    <dgm:cxn modelId="{B3B01A2C-EAEE-7047-A3A2-F20CC7A77619}" type="presOf" srcId="{06BB6FBE-D362-4D42-BF43-8E1323C32B24}" destId="{259F968A-939B-449A-80F6-8359F5DC9C07}" srcOrd="0" destOrd="0" presId="urn:microsoft.com/office/officeart/2005/8/layout/cycle1"/>
    <dgm:cxn modelId="{5B3596A8-3DBB-4983-AE2F-CEFD93AFC2E8}" srcId="{736E1D45-B042-4A86-9284-679C82B3E09B}" destId="{87515BC1-E1FD-4A07-B151-F96748258630}" srcOrd="4" destOrd="0" parTransId="{0E4EADD7-6F6C-401C-B3FC-DB5076B9921F}" sibTransId="{3F545123-0C34-48BD-A36B-E9FC2F50FFC2}"/>
    <dgm:cxn modelId="{B69FE1EC-05C7-5848-816A-17B2B473C29C}" type="presParOf" srcId="{2038E289-AF73-49C6-9D6A-1667416D63BC}" destId="{EACF1B73-81A9-4561-9133-2392F77A91AD}" srcOrd="0" destOrd="0" presId="urn:microsoft.com/office/officeart/2005/8/layout/cycle1"/>
    <dgm:cxn modelId="{1C3E7B29-FCAA-8747-B657-F2E3BC98A15B}" type="presParOf" srcId="{2038E289-AF73-49C6-9D6A-1667416D63BC}" destId="{7066E7A1-C8BE-4525-B282-03432AB73F8B}" srcOrd="1" destOrd="0" presId="urn:microsoft.com/office/officeart/2005/8/layout/cycle1"/>
    <dgm:cxn modelId="{62CD54C9-26F2-C24E-9DF0-019649FD3C93}" type="presParOf" srcId="{2038E289-AF73-49C6-9D6A-1667416D63BC}" destId="{0052C217-A2D3-41F4-9FC6-B57A0728996D}" srcOrd="2" destOrd="0" presId="urn:microsoft.com/office/officeart/2005/8/layout/cycle1"/>
    <dgm:cxn modelId="{DE9C0DF4-C329-AE47-84B5-A756CFEF8E2D}" type="presParOf" srcId="{2038E289-AF73-49C6-9D6A-1667416D63BC}" destId="{9541A81C-A5EA-42B3-A598-B5ECFC719E07}" srcOrd="3" destOrd="0" presId="urn:microsoft.com/office/officeart/2005/8/layout/cycle1"/>
    <dgm:cxn modelId="{3CCA95C1-B95C-1B44-B8E1-A280224C1E68}" type="presParOf" srcId="{2038E289-AF73-49C6-9D6A-1667416D63BC}" destId="{E56E901F-EE50-420B-B545-7CACEBF7A3FE}" srcOrd="4" destOrd="0" presId="urn:microsoft.com/office/officeart/2005/8/layout/cycle1"/>
    <dgm:cxn modelId="{731781A5-CE23-E44E-B132-5E624060A276}" type="presParOf" srcId="{2038E289-AF73-49C6-9D6A-1667416D63BC}" destId="{259F968A-939B-449A-80F6-8359F5DC9C07}" srcOrd="5" destOrd="0" presId="urn:microsoft.com/office/officeart/2005/8/layout/cycle1"/>
    <dgm:cxn modelId="{CDB4C4B0-B68F-D444-9B71-09DC57B77D8D}" type="presParOf" srcId="{2038E289-AF73-49C6-9D6A-1667416D63BC}" destId="{29CCD13A-73FC-4CEC-B783-68A665464D1A}" srcOrd="6" destOrd="0" presId="urn:microsoft.com/office/officeart/2005/8/layout/cycle1"/>
    <dgm:cxn modelId="{B4E7D720-7738-7349-8B57-F25DB58A3727}" type="presParOf" srcId="{2038E289-AF73-49C6-9D6A-1667416D63BC}" destId="{4F64B8D5-6198-4A4B-83FD-812182DB8901}" srcOrd="7" destOrd="0" presId="urn:microsoft.com/office/officeart/2005/8/layout/cycle1"/>
    <dgm:cxn modelId="{C66D3571-F676-8840-806B-C4A81F64EA22}" type="presParOf" srcId="{2038E289-AF73-49C6-9D6A-1667416D63BC}" destId="{9582D8A2-8256-407A-AA80-C83F240CA144}" srcOrd="8" destOrd="0" presId="urn:microsoft.com/office/officeart/2005/8/layout/cycle1"/>
    <dgm:cxn modelId="{14F0D8ED-882C-7D4C-99D0-A96E540AAFAC}" type="presParOf" srcId="{2038E289-AF73-49C6-9D6A-1667416D63BC}" destId="{567B6F66-3F9D-47CB-B4C1-AAE407D7E685}" srcOrd="9" destOrd="0" presId="urn:microsoft.com/office/officeart/2005/8/layout/cycle1"/>
    <dgm:cxn modelId="{C949EB58-FF20-7644-82CF-D41FF43E1C1C}" type="presParOf" srcId="{2038E289-AF73-49C6-9D6A-1667416D63BC}" destId="{487E5CE3-8F14-4B7C-AC8A-095DB636C57C}" srcOrd="10" destOrd="0" presId="urn:microsoft.com/office/officeart/2005/8/layout/cycle1"/>
    <dgm:cxn modelId="{CF455F9B-DAE0-3142-A59F-ECA53CA7214F}" type="presParOf" srcId="{2038E289-AF73-49C6-9D6A-1667416D63BC}" destId="{640CEC70-F07C-4A6C-931B-39FD37973350}" srcOrd="11" destOrd="0" presId="urn:microsoft.com/office/officeart/2005/8/layout/cycle1"/>
    <dgm:cxn modelId="{6CDFA4D3-EE89-F441-AC37-9662CBE28F44}" type="presParOf" srcId="{2038E289-AF73-49C6-9D6A-1667416D63BC}" destId="{15741CB3-DB0B-4BD5-A509-4662943B4949}" srcOrd="12" destOrd="0" presId="urn:microsoft.com/office/officeart/2005/8/layout/cycle1"/>
    <dgm:cxn modelId="{56CA72DE-A9D0-A048-8177-AC82BAABA728}" type="presParOf" srcId="{2038E289-AF73-49C6-9D6A-1667416D63BC}" destId="{4EB71928-169C-457F-8EC3-9F83EB45D3BC}" srcOrd="13" destOrd="0" presId="urn:microsoft.com/office/officeart/2005/8/layout/cycle1"/>
    <dgm:cxn modelId="{EC98074C-1C1A-2345-9046-F27B53FB51ED}" type="presParOf" srcId="{2038E289-AF73-49C6-9D6A-1667416D63BC}" destId="{5A69B659-C03C-4B22-A166-A6AEE5398DE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BEDC3-A63A-4300-8ADD-56A47DE8D6D1}" type="doc">
      <dgm:prSet loTypeId="urn:microsoft.com/office/officeart/2005/8/layout/chart3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57B5753-BE04-4427-BF43-78D2E082050F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sz="1400" b="0" dirty="0">
              <a:solidFill>
                <a:schemeClr val="tx1"/>
              </a:solidFill>
            </a:rPr>
            <a:t>Dimension</a:t>
          </a:r>
          <a:r>
            <a:rPr lang="fr-FR" sz="1400" b="1" dirty="0">
              <a:solidFill>
                <a:schemeClr val="tx1"/>
              </a:solidFill>
            </a:rPr>
            <a:t> </a:t>
          </a:r>
          <a:r>
            <a:rPr lang="fr-FR" sz="1600" b="1" dirty="0">
              <a:solidFill>
                <a:schemeClr val="tx1"/>
              </a:solidFill>
            </a:rPr>
            <a:t>scientifique et technique</a:t>
          </a:r>
        </a:p>
        <a:p>
          <a:r>
            <a:rPr lang="fr-FR" sz="1600" b="1" dirty="0">
              <a:solidFill>
                <a:schemeClr val="tx1"/>
              </a:solidFill>
            </a:rPr>
            <a:t> </a:t>
          </a:r>
        </a:p>
      </dgm:t>
    </dgm:pt>
    <dgm:pt modelId="{AFA47B3D-22BF-4A9D-BA2E-33061659EF65}" type="par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818318C-F7C5-47FE-978B-20F3D0BE98A5}" type="sibTrans" cxnId="{19152D1E-24EB-44A9-9771-CA3D547EC2A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049336E-53B7-4724-ADAD-EBF81DBC3F0F}">
      <dgm:prSet phldrT="[Texte]" custT="1"/>
      <dgm:spPr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fr-FR" sz="1400" b="0" dirty="0">
              <a:solidFill>
                <a:schemeClr val="tx1"/>
              </a:solidFill>
            </a:rPr>
            <a:t>Dimension</a:t>
          </a:r>
          <a:r>
            <a:rPr lang="fr-FR" sz="1700" b="1" dirty="0">
              <a:solidFill>
                <a:schemeClr val="tx1"/>
              </a:solidFill>
            </a:rPr>
            <a:t> </a:t>
          </a:r>
          <a:r>
            <a:rPr lang="fr-FR" sz="1600" b="1" dirty="0">
              <a:solidFill>
                <a:schemeClr val="tx1"/>
              </a:solidFill>
            </a:rPr>
            <a:t>socioculturelle</a:t>
          </a:r>
          <a:r>
            <a:rPr lang="fr-FR" sz="1600" dirty="0">
              <a:solidFill>
                <a:schemeClr val="tx1"/>
              </a:solidFill>
            </a:rPr>
            <a:t> </a:t>
          </a:r>
        </a:p>
      </dgm:t>
    </dgm:pt>
    <dgm:pt modelId="{675807DE-0DC9-4D1E-8C98-DEB3E7CB8766}" type="par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91CE30F-0DB6-4824-BF84-B9180D943242}" type="sibTrans" cxnId="{3E9A0C14-C977-4336-954B-09A2025A68B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AC96BBC-E70B-4A01-A869-009A30B96857}">
      <dgm:prSet phldrT="[Texte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0" rIns="0" anchor="b" anchorCtr="0"/>
        <a:lstStyle/>
        <a:p>
          <a:pPr marL="0" indent="0" algn="ctr">
            <a:spcAft>
              <a:spcPts val="0"/>
            </a:spcAft>
          </a:pPr>
          <a:r>
            <a:rPr lang="fr-FR" sz="1400" b="0" baseline="0" dirty="0">
              <a:solidFill>
                <a:schemeClr val="tx1"/>
              </a:solidFill>
            </a:rPr>
            <a:t>Dimension </a:t>
          </a:r>
          <a:r>
            <a:rPr lang="fr-FR" sz="1400" b="1" baseline="0" dirty="0">
              <a:solidFill>
                <a:schemeClr val="tx1"/>
              </a:solidFill>
            </a:rPr>
            <a:t>ingénierie</a:t>
          </a:r>
        </a:p>
        <a:p>
          <a:pPr marL="0" indent="0" algn="ctr">
            <a:spcAft>
              <a:spcPts val="0"/>
            </a:spcAft>
          </a:pPr>
          <a:r>
            <a:rPr lang="fr-FR" sz="1400" b="1" baseline="0" dirty="0">
              <a:solidFill>
                <a:schemeClr val="tx1"/>
              </a:solidFill>
            </a:rPr>
            <a:t>design</a:t>
          </a: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fr-FR" sz="1200" b="1" baseline="0" dirty="0">
            <a:solidFill>
              <a:schemeClr val="tx1"/>
            </a:solidFill>
          </a:endParaRPr>
        </a:p>
        <a:p>
          <a:pPr algn="ctr">
            <a:spcAft>
              <a:spcPct val="35000"/>
            </a:spcAft>
          </a:pPr>
          <a:endParaRPr lang="fr-FR" sz="1100" dirty="0">
            <a:solidFill>
              <a:schemeClr val="tx1"/>
            </a:solidFill>
          </a:endParaRPr>
        </a:p>
      </dgm:t>
    </dgm:pt>
    <dgm:pt modelId="{710C1B2A-4DE4-4FDE-A263-6F4892C1B314}" type="par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6C23821-42A8-444C-9E19-A24544EA183D}" type="sibTrans" cxnId="{55D788FE-ABF2-41A7-81F9-843AF61365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0580A2D-BDFA-41EF-83F5-DF3072504320}" type="pres">
      <dgm:prSet presAssocID="{0D5BEDC3-A63A-4300-8ADD-56A47DE8D6D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669CC3-7B5B-4B7B-A754-47B608F8F562}" type="pres">
      <dgm:prSet presAssocID="{0D5BEDC3-A63A-4300-8ADD-56A47DE8D6D1}" presName="wedge1" presStyleLbl="node1" presStyleIdx="0" presStyleCnt="3" custScaleX="102831" custLinFactNeighborX="-4062" custLinFactNeighborY="-312"/>
      <dgm:spPr/>
      <dgm:t>
        <a:bodyPr/>
        <a:lstStyle/>
        <a:p>
          <a:endParaRPr lang="fr-FR"/>
        </a:p>
      </dgm:t>
    </dgm:pt>
    <dgm:pt modelId="{135D9BB0-4F71-44C6-BEE3-E199E561AD2B}" type="pres">
      <dgm:prSet presAssocID="{0D5BEDC3-A63A-4300-8ADD-56A47DE8D6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C56D41-A0D2-49E4-89E2-7E20D92B96E5}" type="pres">
      <dgm:prSet presAssocID="{0D5BEDC3-A63A-4300-8ADD-56A47DE8D6D1}" presName="wedge2" presStyleLbl="node1" presStyleIdx="1" presStyleCnt="3" custScaleX="100000" custScaleY="100000" custLinFactNeighborX="80" custLinFactNeighborY="-951"/>
      <dgm:spPr/>
      <dgm:t>
        <a:bodyPr/>
        <a:lstStyle/>
        <a:p>
          <a:endParaRPr lang="fr-FR"/>
        </a:p>
      </dgm:t>
    </dgm:pt>
    <dgm:pt modelId="{925AD94C-CB63-4D15-B3A9-F9288EE460F7}" type="pres">
      <dgm:prSet presAssocID="{0D5BEDC3-A63A-4300-8ADD-56A47DE8D6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848C34-4BFB-4D45-923A-E6F682FCFCCA}" type="pres">
      <dgm:prSet presAssocID="{0D5BEDC3-A63A-4300-8ADD-56A47DE8D6D1}" presName="wedge3" presStyleLbl="node1" presStyleIdx="2" presStyleCnt="3" custLinFactNeighborX="-1445" custLinFactNeighborY="-3288"/>
      <dgm:spPr/>
      <dgm:t>
        <a:bodyPr/>
        <a:lstStyle/>
        <a:p>
          <a:endParaRPr lang="fr-FR"/>
        </a:p>
      </dgm:t>
    </dgm:pt>
    <dgm:pt modelId="{6C06388F-54D5-427C-8AC6-496EBCE30733}" type="pres">
      <dgm:prSet presAssocID="{0D5BEDC3-A63A-4300-8ADD-56A47DE8D6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66F2D2-3248-1247-B625-7E3440D03FCC}" type="presOf" srcId="{FAC96BBC-E70B-4A01-A869-009A30B96857}" destId="{6C06388F-54D5-427C-8AC6-496EBCE30733}" srcOrd="1" destOrd="0" presId="urn:microsoft.com/office/officeart/2005/8/layout/chart3"/>
    <dgm:cxn modelId="{AEB635B9-4C00-4C48-A7D5-C406BCEA46F0}" type="presOf" srcId="{D049336E-53B7-4724-ADAD-EBF81DBC3F0F}" destId="{925AD94C-CB63-4D15-B3A9-F9288EE460F7}" srcOrd="1" destOrd="0" presId="urn:microsoft.com/office/officeart/2005/8/layout/chart3"/>
    <dgm:cxn modelId="{3E9A0C14-C977-4336-954B-09A2025A68B3}" srcId="{0D5BEDC3-A63A-4300-8ADD-56A47DE8D6D1}" destId="{D049336E-53B7-4724-ADAD-EBF81DBC3F0F}" srcOrd="1" destOrd="0" parTransId="{675807DE-0DC9-4D1E-8C98-DEB3E7CB8766}" sibTransId="{F91CE30F-0DB6-4824-BF84-B9180D943242}"/>
    <dgm:cxn modelId="{06601F32-90FC-414F-94DD-583B4877FCF0}" type="presOf" srcId="{D049336E-53B7-4724-ADAD-EBF81DBC3F0F}" destId="{4EC56D41-A0D2-49E4-89E2-7E20D92B96E5}" srcOrd="0" destOrd="0" presId="urn:microsoft.com/office/officeart/2005/8/layout/chart3"/>
    <dgm:cxn modelId="{55D788FE-ABF2-41A7-81F9-843AF6136521}" srcId="{0D5BEDC3-A63A-4300-8ADD-56A47DE8D6D1}" destId="{FAC96BBC-E70B-4A01-A869-009A30B96857}" srcOrd="2" destOrd="0" parTransId="{710C1B2A-4DE4-4FDE-A263-6F4892C1B314}" sibTransId="{36C23821-42A8-444C-9E19-A24544EA183D}"/>
    <dgm:cxn modelId="{985B6C53-2618-7B4F-9528-6FC6CE32FF3C}" type="presOf" srcId="{457B5753-BE04-4427-BF43-78D2E082050F}" destId="{135D9BB0-4F71-44C6-BEE3-E199E561AD2B}" srcOrd="1" destOrd="0" presId="urn:microsoft.com/office/officeart/2005/8/layout/chart3"/>
    <dgm:cxn modelId="{6D7CD6D6-0605-C54E-B624-70FA732CC72A}" type="presOf" srcId="{0D5BEDC3-A63A-4300-8ADD-56A47DE8D6D1}" destId="{70580A2D-BDFA-41EF-83F5-DF3072504320}" srcOrd="0" destOrd="0" presId="urn:microsoft.com/office/officeart/2005/8/layout/chart3"/>
    <dgm:cxn modelId="{19152D1E-24EB-44A9-9771-CA3D547EC2AC}" srcId="{0D5BEDC3-A63A-4300-8ADD-56A47DE8D6D1}" destId="{457B5753-BE04-4427-BF43-78D2E082050F}" srcOrd="0" destOrd="0" parTransId="{AFA47B3D-22BF-4A9D-BA2E-33061659EF65}" sibTransId="{E818318C-F7C5-47FE-978B-20F3D0BE98A5}"/>
    <dgm:cxn modelId="{10A3BA04-A7F5-9744-9E42-06B6401B5B27}" type="presOf" srcId="{457B5753-BE04-4427-BF43-78D2E082050F}" destId="{4F669CC3-7B5B-4B7B-A754-47B608F8F562}" srcOrd="0" destOrd="0" presId="urn:microsoft.com/office/officeart/2005/8/layout/chart3"/>
    <dgm:cxn modelId="{49BFA371-564A-AE42-9682-6F5ECD0AC22C}" type="presOf" srcId="{FAC96BBC-E70B-4A01-A869-009A30B96857}" destId="{9B848C34-4BFB-4D45-923A-E6F682FCFCCA}" srcOrd="0" destOrd="0" presId="urn:microsoft.com/office/officeart/2005/8/layout/chart3"/>
    <dgm:cxn modelId="{C1873D12-DA05-4B4C-AB6F-1F61F5314498}" type="presParOf" srcId="{70580A2D-BDFA-41EF-83F5-DF3072504320}" destId="{4F669CC3-7B5B-4B7B-A754-47B608F8F562}" srcOrd="0" destOrd="0" presId="urn:microsoft.com/office/officeart/2005/8/layout/chart3"/>
    <dgm:cxn modelId="{F4E26706-318B-F746-89E9-0993928DF290}" type="presParOf" srcId="{70580A2D-BDFA-41EF-83F5-DF3072504320}" destId="{135D9BB0-4F71-44C6-BEE3-E199E561AD2B}" srcOrd="1" destOrd="0" presId="urn:microsoft.com/office/officeart/2005/8/layout/chart3"/>
    <dgm:cxn modelId="{70EF2509-92BB-3D46-BD92-C889102F0FD5}" type="presParOf" srcId="{70580A2D-BDFA-41EF-83F5-DF3072504320}" destId="{4EC56D41-A0D2-49E4-89E2-7E20D92B96E5}" srcOrd="2" destOrd="0" presId="urn:microsoft.com/office/officeart/2005/8/layout/chart3"/>
    <dgm:cxn modelId="{31B394F5-AF16-1C49-97A2-04DADAC926EF}" type="presParOf" srcId="{70580A2D-BDFA-41EF-83F5-DF3072504320}" destId="{925AD94C-CB63-4D15-B3A9-F9288EE460F7}" srcOrd="3" destOrd="0" presId="urn:microsoft.com/office/officeart/2005/8/layout/chart3"/>
    <dgm:cxn modelId="{CFBD5E6B-7368-3848-AD3C-FBB4C0D601D7}" type="presParOf" srcId="{70580A2D-BDFA-41EF-83F5-DF3072504320}" destId="{9B848C34-4BFB-4D45-923A-E6F682FCFCCA}" srcOrd="4" destOrd="0" presId="urn:microsoft.com/office/officeart/2005/8/layout/chart3"/>
    <dgm:cxn modelId="{8F00AE43-2AA5-654B-BEAD-078F2EA3CB9F}" type="presParOf" srcId="{70580A2D-BDFA-41EF-83F5-DF3072504320}" destId="{6C06388F-54D5-427C-8AC6-496EBCE30733}" srcOrd="5" destOrd="0" presId="urn:microsoft.com/office/officeart/2005/8/layout/chart3"/>
  </dgm:cxnLst>
  <dgm:bg>
    <a:effectLst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6E7A1-C8BE-4525-B282-03432AB73F8B}">
      <dsp:nvSpPr>
        <dsp:cNvPr id="0" name=""/>
        <dsp:cNvSpPr/>
      </dsp:nvSpPr>
      <dsp:spPr>
        <a:xfrm>
          <a:off x="2556779" y="23561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2556779" y="23561"/>
        <a:ext cx="790469" cy="790469"/>
      </dsp:txXfrm>
    </dsp:sp>
    <dsp:sp modelId="{0052C217-A2D3-41F4-9FC6-B57A0728996D}">
      <dsp:nvSpPr>
        <dsp:cNvPr id="0" name=""/>
        <dsp:cNvSpPr/>
      </dsp:nvSpPr>
      <dsp:spPr>
        <a:xfrm>
          <a:off x="776480" y="-202910"/>
          <a:ext cx="2964765" cy="2964765"/>
        </a:xfrm>
        <a:prstGeom prst="circularArrow">
          <a:avLst>
            <a:gd name="adj1" fmla="val 5199"/>
            <a:gd name="adj2" fmla="val 335837"/>
            <a:gd name="adj3" fmla="val 21293552"/>
            <a:gd name="adj4" fmla="val 19765967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6E901F-EE50-420B-B545-7CACEBF7A3FE}">
      <dsp:nvSpPr>
        <dsp:cNvPr id="0" name=""/>
        <dsp:cNvSpPr/>
      </dsp:nvSpPr>
      <dsp:spPr>
        <a:xfrm>
          <a:off x="3034625" y="1494219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3034625" y="1494219"/>
        <a:ext cx="790469" cy="790469"/>
      </dsp:txXfrm>
    </dsp:sp>
    <dsp:sp modelId="{259F968A-939B-449A-80F6-8359F5DC9C07}">
      <dsp:nvSpPr>
        <dsp:cNvPr id="0" name=""/>
        <dsp:cNvSpPr/>
      </dsp:nvSpPr>
      <dsp:spPr>
        <a:xfrm rot="20828374">
          <a:off x="793646" y="141061"/>
          <a:ext cx="2964765" cy="2964765"/>
        </a:xfrm>
        <a:prstGeom prst="circularArrow">
          <a:avLst>
            <a:gd name="adj1" fmla="val 5199"/>
            <a:gd name="adj2" fmla="val 335837"/>
            <a:gd name="adj3" fmla="val 4015020"/>
            <a:gd name="adj4" fmla="val 2253137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64B8D5-6198-4A4B-83FD-812182DB8901}">
      <dsp:nvSpPr>
        <dsp:cNvPr id="0" name=""/>
        <dsp:cNvSpPr/>
      </dsp:nvSpPr>
      <dsp:spPr>
        <a:xfrm>
          <a:off x="1783609" y="2403135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1783609" y="2403135"/>
        <a:ext cx="790469" cy="790469"/>
      </dsp:txXfrm>
    </dsp:sp>
    <dsp:sp modelId="{9582D8A2-8256-407A-AA80-C83F240CA144}">
      <dsp:nvSpPr>
        <dsp:cNvPr id="0" name=""/>
        <dsp:cNvSpPr/>
      </dsp:nvSpPr>
      <dsp:spPr>
        <a:xfrm rot="20892726">
          <a:off x="781520" y="145597"/>
          <a:ext cx="2964765" cy="2964765"/>
        </a:xfrm>
        <a:prstGeom prst="circularArrow">
          <a:avLst>
            <a:gd name="adj1" fmla="val 5199"/>
            <a:gd name="adj2" fmla="val 335837"/>
            <a:gd name="adj3" fmla="val 8211026"/>
            <a:gd name="adj4" fmla="val 6449143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E5CE3-8F14-4B7C-AC8A-095DB636C57C}">
      <dsp:nvSpPr>
        <dsp:cNvPr id="0" name=""/>
        <dsp:cNvSpPr/>
      </dsp:nvSpPr>
      <dsp:spPr>
        <a:xfrm>
          <a:off x="532593" y="1494219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532593" y="1494219"/>
        <a:ext cx="790469" cy="790469"/>
      </dsp:txXfrm>
    </dsp:sp>
    <dsp:sp modelId="{640CEC70-F07C-4A6C-931B-39FD37973350}">
      <dsp:nvSpPr>
        <dsp:cNvPr id="0" name=""/>
        <dsp:cNvSpPr/>
      </dsp:nvSpPr>
      <dsp:spPr>
        <a:xfrm rot="19849966">
          <a:off x="492307" y="67150"/>
          <a:ext cx="2964765" cy="2964765"/>
        </a:xfrm>
        <a:prstGeom prst="circularArrow">
          <a:avLst>
            <a:gd name="adj1" fmla="val 5199"/>
            <a:gd name="adj2" fmla="val 335837"/>
            <a:gd name="adj3" fmla="val 12298196"/>
            <a:gd name="adj4" fmla="val 10770611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71928-169C-457F-8EC3-9F83EB45D3BC}">
      <dsp:nvSpPr>
        <dsp:cNvPr id="0" name=""/>
        <dsp:cNvSpPr/>
      </dsp:nvSpPr>
      <dsp:spPr>
        <a:xfrm>
          <a:off x="1010438" y="23561"/>
          <a:ext cx="790469" cy="79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700" kern="1200" dirty="0"/>
        </a:p>
      </dsp:txBody>
      <dsp:txXfrm>
        <a:off x="1010438" y="23561"/>
        <a:ext cx="790469" cy="790469"/>
      </dsp:txXfrm>
    </dsp:sp>
    <dsp:sp modelId="{5A69B659-C03C-4B22-A166-A6AEE5398DEE}">
      <dsp:nvSpPr>
        <dsp:cNvPr id="0" name=""/>
        <dsp:cNvSpPr/>
      </dsp:nvSpPr>
      <dsp:spPr>
        <a:xfrm>
          <a:off x="731000" y="-193630"/>
          <a:ext cx="2964765" cy="2964765"/>
        </a:xfrm>
        <a:prstGeom prst="circularArrow">
          <a:avLst>
            <a:gd name="adj1" fmla="val 5199"/>
            <a:gd name="adj2" fmla="val 335837"/>
            <a:gd name="adj3" fmla="val 16866007"/>
            <a:gd name="adj4" fmla="val 15198156"/>
            <a:gd name="adj5" fmla="val 606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9CC3-7B5B-4B7B-A754-47B608F8F562}">
      <dsp:nvSpPr>
        <dsp:cNvPr id="0" name=""/>
        <dsp:cNvSpPr/>
      </dsp:nvSpPr>
      <dsp:spPr>
        <a:xfrm>
          <a:off x="1201223" y="288037"/>
          <a:ext cx="3834835" cy="372925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>
              <a:solidFill>
                <a:schemeClr val="tx1"/>
              </a:solidFill>
            </a:rPr>
            <a:t>Dimension</a:t>
          </a:r>
          <a:r>
            <a:rPr lang="fr-FR" sz="1400" b="1" kern="1200" dirty="0">
              <a:solidFill>
                <a:schemeClr val="tx1"/>
              </a:solidFill>
            </a:rPr>
            <a:t> </a:t>
          </a:r>
          <a:r>
            <a:rPr lang="fr-FR" sz="1600" b="1" kern="1200" dirty="0">
              <a:solidFill>
                <a:schemeClr val="tx1"/>
              </a:solidFill>
            </a:rPr>
            <a:t>scientifique et technique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tx1"/>
              </a:solidFill>
            </a:rPr>
            <a:t> </a:t>
          </a:r>
        </a:p>
      </dsp:txBody>
      <dsp:txXfrm>
        <a:off x="3286186" y="976174"/>
        <a:ext cx="1301104" cy="1243086"/>
      </dsp:txXfrm>
    </dsp:sp>
    <dsp:sp modelId="{4EC56D41-A0D2-49E4-89E2-7E20D92B96E5}">
      <dsp:nvSpPr>
        <dsp:cNvPr id="0" name=""/>
        <dsp:cNvSpPr/>
      </dsp:nvSpPr>
      <dsp:spPr>
        <a:xfrm>
          <a:off x="1216242" y="375197"/>
          <a:ext cx="3729259" cy="372925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>
              <a:solidFill>
                <a:schemeClr val="tx1"/>
              </a:solidFill>
            </a:rPr>
            <a:t>Dimension</a:t>
          </a:r>
          <a:r>
            <a:rPr lang="fr-FR" sz="1700" b="1" kern="1200" dirty="0">
              <a:solidFill>
                <a:schemeClr val="tx1"/>
              </a:solidFill>
            </a:rPr>
            <a:t> </a:t>
          </a:r>
          <a:r>
            <a:rPr lang="fr-FR" sz="1600" b="1" kern="1200" dirty="0">
              <a:solidFill>
                <a:schemeClr val="tx1"/>
              </a:solidFill>
            </a:rPr>
            <a:t>socioculturelle</a:t>
          </a:r>
          <a:r>
            <a:rPr lang="fr-FR" sz="1600" kern="1200" dirty="0">
              <a:solidFill>
                <a:schemeClr val="tx1"/>
              </a:solidFill>
            </a:rPr>
            <a:t> </a:t>
          </a:r>
        </a:p>
      </dsp:txBody>
      <dsp:txXfrm>
        <a:off x="2237349" y="2728182"/>
        <a:ext cx="1687046" cy="1154294"/>
      </dsp:txXfrm>
    </dsp:sp>
    <dsp:sp modelId="{9B848C34-4BFB-4D45-923A-E6F682FCFCCA}">
      <dsp:nvSpPr>
        <dsp:cNvPr id="0" name=""/>
        <dsp:cNvSpPr/>
      </dsp:nvSpPr>
      <dsp:spPr>
        <a:xfrm>
          <a:off x="1159371" y="288044"/>
          <a:ext cx="3729259" cy="372925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1778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0" kern="1200" baseline="0" dirty="0">
              <a:solidFill>
                <a:schemeClr val="tx1"/>
              </a:solidFill>
            </a:rPr>
            <a:t>Dimension </a:t>
          </a:r>
          <a:r>
            <a:rPr lang="fr-FR" sz="1400" b="1" kern="1200" baseline="0" dirty="0">
              <a:solidFill>
                <a:schemeClr val="tx1"/>
              </a:solidFill>
            </a:rPr>
            <a:t>ingénierie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1" kern="1200" baseline="0" dirty="0">
              <a:solidFill>
                <a:schemeClr val="tx1"/>
              </a:solidFill>
            </a:rPr>
            <a:t>design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1200" b="1" kern="1200" baseline="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>
            <a:solidFill>
              <a:schemeClr val="tx1"/>
            </a:solidFill>
          </a:endParaRPr>
        </a:p>
      </dsp:txBody>
      <dsp:txXfrm>
        <a:off x="1558934" y="1020577"/>
        <a:ext cx="1265284" cy="1243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356A37-1B2B-4195-9F28-6BE559008662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5B09B9-F148-4FD5-BE79-03366F9BCE5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DC0E-AA84-40F3-B840-3B76ADF0FEDA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CCD5F-3408-4A58-A60F-7C41921DE0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57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AB27-D40C-46AA-91F3-947AA02728C7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0389C-882D-4BA2-87CF-4593746D3D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896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A695-4F20-4656-A516-E03331E1BC0F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A3D68-A8F8-4BDE-9104-A91F0EF350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544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86E5-E3BE-4FDA-8E3D-4926E450C9F2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96B80-4150-4703-8BC2-F8B1967998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142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C594-BB6D-4E7E-ADCC-541783EE2B05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7D266-B632-4D39-AEC2-F59DF5DA84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252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0AF1-5FED-4B62-B5C2-706F9B1CB13A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6EF5-0DF3-4B7B-A99A-08FF1E487B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341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0F54-885B-4487-9A1D-D30AB428CC53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F81E-5AD5-4D77-9856-BACA96DA67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980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8253-6EDD-4C33-A58F-83A43691D7B7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2A60E-7F0D-4474-A048-82ED5BA9F3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90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56BB-1E1A-4723-8A43-BC54EDB48C85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A59D9-5CF4-41F2-AFCF-71C68AB4FC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922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180B-04EB-4B1F-9A86-8DCCD1492E49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FEE0-9B04-457E-A74D-DCE3D6A4E2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301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11A95-F128-4794-B9C0-2EA35165A058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A235D-735F-47ED-9CE1-F8A0E06DF5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198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8A5B4-7B14-4A08-9AD1-C0D9CA6BA7A9}" type="datetimeFigureOut">
              <a:rPr lang="fr-FR"/>
              <a:pPr>
                <a:defRPr/>
              </a:pPr>
              <a:t>08/04/2019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FBCE39-E946-4185-A690-D393A58F638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Data" Target="../diagrams/data1.xml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microsoft.com/office/2007/relationships/diagramDrawing" Target="../diagrams/drawing1.xml"/><Relationship Id="rId25" Type="http://schemas.openxmlformats.org/officeDocument/2006/relationships/image" Target="../media/image23.jpeg"/><Relationship Id="rId2" Type="http://schemas.openxmlformats.org/officeDocument/2006/relationships/image" Target="../media/image5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diagramQuickStyle" Target="../diagrams/quickStyle1.xml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916238" y="1773238"/>
            <a:ext cx="6119812" cy="2376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Séminaire</a:t>
            </a:r>
            <a:endParaRPr lang="fr-FR" sz="5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987675" y="4797425"/>
            <a:ext cx="5895975" cy="1320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Bussy-Saint-Georges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Vitry-sur-Seine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09/04/2019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9783" y="2427745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7731" y="3328918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53" y="3424008"/>
            <a:ext cx="652082" cy="6620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53" y="2525629"/>
            <a:ext cx="657940" cy="6679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3774616" y="2577209"/>
            <a:ext cx="4409264" cy="1703582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Positionnement depuis la rentrée 2010</a:t>
            </a:r>
            <a:endParaRPr lang="fr-FR" dirty="0"/>
          </a:p>
          <a:p>
            <a:r>
              <a:rPr lang="fr-FR" dirty="0" smtClean="0"/>
              <a:t>Evolutions </a:t>
            </a:r>
            <a:r>
              <a:rPr lang="fr-FR" dirty="0"/>
              <a:t>majeures pour la rentrée 2019</a:t>
            </a:r>
          </a:p>
          <a:p>
            <a:r>
              <a:rPr lang="fr-FR" dirty="0" smtClean="0"/>
              <a:t>Positionnement </a:t>
            </a:r>
            <a:r>
              <a:rPr lang="fr-FR" dirty="0"/>
              <a:t>spécifique</a:t>
            </a:r>
          </a:p>
          <a:p>
            <a:r>
              <a:rPr lang="fr-FR" dirty="0"/>
              <a:t>M</a:t>
            </a:r>
            <a:r>
              <a:rPr lang="fr-FR" dirty="0" smtClean="0"/>
              <a:t>ixage </a:t>
            </a:r>
            <a:r>
              <a:rPr lang="fr-FR" dirty="0"/>
              <a:t>des démarches</a:t>
            </a:r>
          </a:p>
          <a:p>
            <a:r>
              <a:rPr lang="fr-FR" dirty="0"/>
              <a:t>En résumé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44C79-D56B-E849-A091-DCC5F3396F7C}"/>
              </a:ext>
            </a:extLst>
          </p:cNvPr>
          <p:cNvSpPr/>
          <p:nvPr/>
        </p:nvSpPr>
        <p:spPr>
          <a:xfrm>
            <a:off x="3519843" y="2577209"/>
            <a:ext cx="254773" cy="170358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64"/>
          <p:cNvCxnSpPr>
            <a:cxnSpLocks/>
          </p:cNvCxnSpPr>
          <p:nvPr/>
        </p:nvCxnSpPr>
        <p:spPr>
          <a:xfrm rot="10800000">
            <a:off x="2546267" y="2813158"/>
            <a:ext cx="973577" cy="474856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64"/>
          <p:cNvCxnSpPr>
            <a:cxnSpLocks/>
            <a:stCxn id="11" idx="1"/>
          </p:cNvCxnSpPr>
          <p:nvPr/>
        </p:nvCxnSpPr>
        <p:spPr>
          <a:xfrm rot="10800000" flipV="1">
            <a:off x="2556997" y="3429000"/>
            <a:ext cx="962847" cy="23637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1553705" y="404664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r 59"/>
          <p:cNvGrpSpPr>
            <a:grpSpLocks/>
          </p:cNvGrpSpPr>
          <p:nvPr/>
        </p:nvGrpSpPr>
        <p:grpSpPr bwMode="auto">
          <a:xfrm>
            <a:off x="339651" y="2778075"/>
            <a:ext cx="4214813" cy="4214813"/>
            <a:chOff x="521054" y="2499021"/>
            <a:chExt cx="4214842" cy="4214842"/>
          </a:xfrm>
        </p:grpSpPr>
        <p:sp>
          <p:nvSpPr>
            <p:cNvPr id="4" name="Ellipse 3"/>
            <p:cNvSpPr/>
            <p:nvPr/>
          </p:nvSpPr>
          <p:spPr>
            <a:xfrm>
              <a:off x="521054" y="2499021"/>
              <a:ext cx="4214842" cy="4214842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fr-FR" sz="1200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594" y="5302780"/>
              <a:ext cx="1052491" cy="10509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42" y="3443460"/>
              <a:ext cx="783330" cy="6555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346" y="3645944"/>
              <a:ext cx="935851" cy="905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6451" y="4374444"/>
              <a:ext cx="842141" cy="8094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8520" y="4928205"/>
              <a:ext cx="1018681" cy="898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Groupe 83"/>
          <p:cNvGrpSpPr>
            <a:grpSpLocks/>
          </p:cNvGrpSpPr>
          <p:nvPr/>
        </p:nvGrpSpPr>
        <p:grpSpPr bwMode="auto">
          <a:xfrm>
            <a:off x="4670351" y="2759025"/>
            <a:ext cx="4357688" cy="4270375"/>
            <a:chOff x="4714877" y="2536595"/>
            <a:chExt cx="4357717" cy="4271011"/>
          </a:xfrm>
        </p:grpSpPr>
        <p:sp>
          <p:nvSpPr>
            <p:cNvPr id="11" name="Ellipse 10"/>
            <p:cNvSpPr/>
            <p:nvPr/>
          </p:nvSpPr>
          <p:spPr>
            <a:xfrm>
              <a:off x="4734350" y="2574493"/>
              <a:ext cx="4233113" cy="4233113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fr-F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665928" y="5642207"/>
              <a:ext cx="1001719" cy="1001862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7786710" y="4492686"/>
              <a:ext cx="1001719" cy="1001862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7269182" y="3000214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264156" y="5245273"/>
              <a:ext cx="1001720" cy="1001862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ZoneTexte 36"/>
            <p:cNvSpPr txBox="1">
              <a:spLocks noChangeArrowheads="1"/>
            </p:cNvSpPr>
            <p:nvPr/>
          </p:nvSpPr>
          <p:spPr bwMode="auto">
            <a:xfrm>
              <a:off x="5734248" y="2536595"/>
              <a:ext cx="2365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fr-FR" sz="1800">
                <a:latin typeface="Calibri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4856166" y="3992550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017" y="4104976"/>
              <a:ext cx="454876" cy="7143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614" y="3229804"/>
              <a:ext cx="778195" cy="55798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4409" y="4672753"/>
              <a:ext cx="699672" cy="636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462" y="5807287"/>
              <a:ext cx="707062" cy="682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902" y="5438319"/>
              <a:ext cx="802503" cy="636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3" name="Ellipse 22"/>
            <p:cNvSpPr/>
            <p:nvPr/>
          </p:nvSpPr>
          <p:spPr>
            <a:xfrm>
              <a:off x="5538795" y="2938293"/>
              <a:ext cx="1001719" cy="1000274"/>
            </a:xfrm>
            <a:prstGeom prst="ellipse">
              <a:avLst/>
            </a:prstGeom>
            <a:solidFill>
              <a:schemeClr val="accent6"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4" name="Picture 3" descr="C:\Users\user\Documents\01- Lycée\22- Réforme lycée 2010\Documents de présentation\Illustrations\vyni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216" y="3087656"/>
              <a:ext cx="684834" cy="6848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aphicFrame>
          <p:nvGraphicFramePr>
            <p:cNvPr id="25" name="Diagramme 24"/>
            <p:cNvGraphicFramePr/>
            <p:nvPr/>
          </p:nvGraphicFramePr>
          <p:xfrm>
            <a:off x="4714877" y="3268632"/>
            <a:ext cx="4357717" cy="31956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26" name="ZoneTexte 25"/>
            <p:cNvSpPr txBox="1"/>
            <p:nvPr/>
          </p:nvSpPr>
          <p:spPr>
            <a:xfrm>
              <a:off x="5729054" y="4187276"/>
              <a:ext cx="2307580" cy="923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Pour une découverte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des lois d’évolutions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i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des systèmes</a:t>
              </a:r>
              <a:endPara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Pentagone 26"/>
          <p:cNvSpPr/>
          <p:nvPr/>
        </p:nvSpPr>
        <p:spPr>
          <a:xfrm rot="5400000">
            <a:off x="6417670" y="62746"/>
            <a:ext cx="815337" cy="289283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1"/>
                </a:solidFill>
              </a:rPr>
              <a:t>Pour découvrir comment et  pourquoi un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1"/>
                </a:solidFill>
              </a:rPr>
              <a:t>produit technique évolue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8" name="Double flèche horizontale 27"/>
          <p:cNvSpPr/>
          <p:nvPr/>
        </p:nvSpPr>
        <p:spPr bwMode="auto">
          <a:xfrm>
            <a:off x="4738614" y="1795941"/>
            <a:ext cx="4170362" cy="1120737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2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9" name="Groupe 82"/>
          <p:cNvGrpSpPr>
            <a:grpSpLocks/>
          </p:cNvGrpSpPr>
          <p:nvPr/>
        </p:nvGrpSpPr>
        <p:grpSpPr bwMode="auto">
          <a:xfrm>
            <a:off x="5540295" y="2130736"/>
            <a:ext cx="2601650" cy="428468"/>
            <a:chOff x="5643570" y="1500174"/>
            <a:chExt cx="2602262" cy="428628"/>
          </a:xfrm>
        </p:grpSpPr>
        <p:grpSp>
          <p:nvGrpSpPr>
            <p:cNvPr id="30" name="Groupe 53"/>
            <p:cNvGrpSpPr>
              <a:grpSpLocks/>
            </p:cNvGrpSpPr>
            <p:nvPr/>
          </p:nvGrpSpPr>
          <p:grpSpPr bwMode="auto">
            <a:xfrm>
              <a:off x="5786446" y="1500174"/>
              <a:ext cx="2326189" cy="428628"/>
              <a:chOff x="2054824" y="1500174"/>
              <a:chExt cx="2326189" cy="428628"/>
            </a:xfrm>
          </p:grpSpPr>
          <p:pic>
            <p:nvPicPr>
              <p:cNvPr id="33" name="Picture 4" descr="C:\Users\user\Documents\01- Lycée\22- Réforme lycée 2010\Documents de présentation\Illustrations\Pellicule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4678" y="1500174"/>
                <a:ext cx="1166335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028" y="1567986"/>
                <a:ext cx="295720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8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638" y="1578436"/>
                <a:ext cx="285752" cy="278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4" descr="C:\Users\user\Documents\01- Lycée\22- Réforme lycée 2010\Documents de présentation\Illustrations\Pellicule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824" y="1500174"/>
                <a:ext cx="1166335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484" y="1571613"/>
                <a:ext cx="313022" cy="285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483" r="4849" b="3145"/>
              <a:stretch>
                <a:fillRect/>
              </a:stretch>
            </p:blipFill>
            <p:spPr bwMode="auto">
              <a:xfrm>
                <a:off x="2850663" y="1585260"/>
                <a:ext cx="346875" cy="258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332" y="1585260"/>
                <a:ext cx="357190" cy="258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846" y="1561590"/>
                <a:ext cx="364013" cy="285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1500174"/>
              <a:ext cx="166203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C:\Users\user\Documents\01- Lycée\22- Réforme lycée 2010\Documents de présentation\Illustrations\Pellicule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956" y="1500174"/>
              <a:ext cx="142876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Pentagone 40"/>
          <p:cNvSpPr/>
          <p:nvPr/>
        </p:nvSpPr>
        <p:spPr bwMode="auto">
          <a:xfrm rot="5400000">
            <a:off x="6557915" y="2510434"/>
            <a:ext cx="571294" cy="966496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800" b="1">
              <a:solidFill>
                <a:srgbClr val="F4F1E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42" name="Groupe 84"/>
          <p:cNvGrpSpPr>
            <a:grpSpLocks/>
          </p:cNvGrpSpPr>
          <p:nvPr/>
        </p:nvGrpSpPr>
        <p:grpSpPr bwMode="auto">
          <a:xfrm>
            <a:off x="1789039" y="3997035"/>
            <a:ext cx="1435100" cy="1435340"/>
            <a:chOff x="3315526" y="732910"/>
            <a:chExt cx="772999" cy="772999"/>
          </a:xfrm>
        </p:grpSpPr>
        <p:sp>
          <p:nvSpPr>
            <p:cNvPr id="43" name="Ellipse 42"/>
            <p:cNvSpPr/>
            <p:nvPr/>
          </p:nvSpPr>
          <p:spPr>
            <a:xfrm>
              <a:off x="3315526" y="733039"/>
              <a:ext cx="772999" cy="772870"/>
            </a:xfrm>
            <a:prstGeom prst="ellipse">
              <a:avLst/>
            </a:prstGeom>
            <a:solidFill>
              <a:srgbClr val="FF0000">
                <a:alpha val="61000"/>
              </a:srgbClr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fr-FR" i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" name="Image 43" descr="CD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33198" y="897450"/>
              <a:ext cx="553611" cy="4428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5" name="Flèche droite 44"/>
          <p:cNvSpPr/>
          <p:nvPr/>
        </p:nvSpPr>
        <p:spPr bwMode="auto">
          <a:xfrm rot="5400000">
            <a:off x="1210223" y="2717167"/>
            <a:ext cx="2532195" cy="10001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2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6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26" y="2085873"/>
            <a:ext cx="1166813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189" y="2165262"/>
            <a:ext cx="285750" cy="2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64" y="2085873"/>
            <a:ext cx="1166812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201" y="2157322"/>
            <a:ext cx="312738" cy="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3" r="4849" b="3145"/>
          <a:stretch>
            <a:fillRect/>
          </a:stretch>
        </p:blipFill>
        <p:spPr bwMode="auto">
          <a:xfrm>
            <a:off x="1922389" y="2171613"/>
            <a:ext cx="346075" cy="2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751" y="2171613"/>
            <a:ext cx="357188" cy="25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76" y="2147796"/>
            <a:ext cx="363538" cy="2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89" y="2085873"/>
            <a:ext cx="166687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626" y="2085873"/>
            <a:ext cx="142875" cy="4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C:\Users\user\Documents\01- Lycée\22- Réforme lycée 2010\Documents de présentation\Illustrations\Pellicule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01" y="2030301"/>
            <a:ext cx="468313" cy="5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389" y="2120804"/>
            <a:ext cx="347662" cy="3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Pentagone 56"/>
          <p:cNvSpPr/>
          <p:nvPr/>
        </p:nvSpPr>
        <p:spPr>
          <a:xfrm rot="5400000">
            <a:off x="2068779" y="-86871"/>
            <a:ext cx="815337" cy="3191907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1"/>
                </a:solidFill>
              </a:rPr>
              <a:t>Pour découvrir comment un produit répond à un besoin et comment il fonctionne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605709" y="2708237"/>
            <a:ext cx="17447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Pour une analyse au cœur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des systèmes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43424" y="362625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23054" y="367614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60056" y="332656"/>
            <a:ext cx="309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Positionnement </a:t>
            </a:r>
            <a:r>
              <a:rPr lang="fr-FR" b="1" dirty="0" smtClean="0"/>
              <a:t>depuis la </a:t>
            </a:r>
            <a:r>
              <a:rPr lang="fr-FR" b="1" dirty="0"/>
              <a:t>rentrée </a:t>
            </a:r>
            <a:r>
              <a:rPr lang="fr-FR" b="1" dirty="0" smtClean="0"/>
              <a:t>2010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374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338778" y="1150909"/>
            <a:ext cx="8539217" cy="5734475"/>
            <a:chOff x="338778" y="856225"/>
            <a:chExt cx="8539217" cy="5734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89AFB3-2A21-484E-B204-F60F59940420}"/>
                </a:ext>
              </a:extLst>
            </p:cNvPr>
            <p:cNvSpPr/>
            <p:nvPr/>
          </p:nvSpPr>
          <p:spPr>
            <a:xfrm>
              <a:off x="4866353" y="1547947"/>
              <a:ext cx="3925497" cy="4412944"/>
            </a:xfrm>
            <a:prstGeom prst="rect">
              <a:avLst/>
            </a:prstGeom>
            <a:solidFill>
              <a:srgbClr val="FD793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89AFB3-2A21-484E-B204-F60F59940420}"/>
                </a:ext>
              </a:extLst>
            </p:cNvPr>
            <p:cNvSpPr/>
            <p:nvPr/>
          </p:nvSpPr>
          <p:spPr>
            <a:xfrm>
              <a:off x="426509" y="1545079"/>
              <a:ext cx="3925497" cy="4429276"/>
            </a:xfrm>
            <a:prstGeom prst="rect">
              <a:avLst/>
            </a:prstGeom>
            <a:solidFill>
              <a:srgbClr val="FF43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>
              <a:off x="4767490" y="856225"/>
              <a:ext cx="4110505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44DB9E-D36A-584A-8A69-974D8CE7E56A}"/>
                </a:ext>
              </a:extLst>
            </p:cNvPr>
            <p:cNvSpPr/>
            <p:nvPr/>
          </p:nvSpPr>
          <p:spPr>
            <a:xfrm>
              <a:off x="4769493" y="1664569"/>
              <a:ext cx="4108092" cy="40631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à coins arrondis 2">
              <a:extLst>
                <a:ext uri="{FF2B5EF4-FFF2-40B4-BE49-F238E27FC236}">
                  <a16:creationId xmlns:a16="http://schemas.microsoft.com/office/drawing/2014/main" id="{E46AA035-1DF3-5744-994B-C677A7207D07}"/>
                </a:ext>
              </a:extLst>
            </p:cNvPr>
            <p:cNvSpPr/>
            <p:nvPr/>
          </p:nvSpPr>
          <p:spPr>
            <a:xfrm>
              <a:off x="339189" y="858013"/>
              <a:ext cx="4110505" cy="711867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4A4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15111-C3C3-5F4D-84C4-A912131B130D}"/>
                </a:ext>
              </a:extLst>
            </p:cNvPr>
            <p:cNvSpPr/>
            <p:nvPr/>
          </p:nvSpPr>
          <p:spPr>
            <a:xfrm>
              <a:off x="341192" y="1664569"/>
              <a:ext cx="4108092" cy="406319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4C4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3298" y="856225"/>
              <a:ext cx="622286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/>
                <a:t>SI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91051" y="864966"/>
              <a:ext cx="968535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800" dirty="0"/>
                <a:t>CIT</a:t>
              </a:r>
            </a:p>
          </p:txBody>
        </p:sp>
        <p:sp>
          <p:nvSpPr>
            <p:cNvPr id="11" name="Rectangle à coins arrondis 2">
              <a:extLst>
                <a:ext uri="{FF2B5EF4-FFF2-40B4-BE49-F238E27FC236}">
                  <a16:creationId xmlns:a16="http://schemas.microsoft.com/office/drawing/2014/main" id="{E46AA035-1DF3-5744-994B-C677A7207D07}"/>
                </a:ext>
              </a:extLst>
            </p:cNvPr>
            <p:cNvSpPr/>
            <p:nvPr/>
          </p:nvSpPr>
          <p:spPr>
            <a:xfrm rot="10800000">
              <a:off x="338778" y="5850295"/>
              <a:ext cx="4110505" cy="711867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4A4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>
                <a:solidFill>
                  <a:schemeClr val="tx1"/>
                </a:solidFill>
              </a:endParaRPr>
            </a:p>
          </p:txBody>
        </p:sp>
        <p:sp>
          <p:nvSpPr>
            <p:cNvPr id="12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 rot="10800000">
              <a:off x="4767080" y="5883919"/>
              <a:ext cx="4110505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1619" y="988321"/>
              <a:ext cx="12787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/>
                <a:t>Sciences de l’Ingénieur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66309" y="878569"/>
              <a:ext cx="1278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1200" dirty="0"/>
                <a:t>Création et Innovation Technologiques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8347" y="878166"/>
              <a:ext cx="652082" cy="66204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958" y="879960"/>
              <a:ext cx="657940" cy="667987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9AFB3-2A21-484E-B204-F60F59940420}"/>
              </a:ext>
            </a:extLst>
          </p:cNvPr>
          <p:cNvSpPr/>
          <p:nvPr/>
        </p:nvSpPr>
        <p:spPr>
          <a:xfrm>
            <a:off x="839307" y="2060183"/>
            <a:ext cx="3246739" cy="6441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Approche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« Recherche Développement »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98851" y="2082117"/>
            <a:ext cx="2392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Approche</a:t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« Ingénierie-Design »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6629" y="6155925"/>
            <a:ext cx="259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Démarche pédagogique</a:t>
            </a:r>
          </a:p>
          <a:p>
            <a:pPr algn="ctr"/>
            <a:r>
              <a:rPr lang="fr-FR" b="1" dirty="0"/>
              <a:t>d’investigation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32288" y="6193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Démarche pédagogique</a:t>
            </a:r>
          </a:p>
          <a:p>
            <a:pPr algn="ctr"/>
            <a:r>
              <a:rPr lang="fr-FR" b="1" dirty="0"/>
              <a:t>de projet</a:t>
            </a:r>
          </a:p>
        </p:txBody>
      </p:sp>
      <p:grpSp>
        <p:nvGrpSpPr>
          <p:cNvPr id="25" name="Grouper 10"/>
          <p:cNvGrpSpPr/>
          <p:nvPr/>
        </p:nvGrpSpPr>
        <p:grpSpPr>
          <a:xfrm>
            <a:off x="470991" y="2904632"/>
            <a:ext cx="3843192" cy="2914547"/>
            <a:chOff x="470991" y="2609948"/>
            <a:chExt cx="3843192" cy="2914547"/>
          </a:xfrm>
        </p:grpSpPr>
        <p:sp>
          <p:nvSpPr>
            <p:cNvPr id="26" name="Rectangle 25"/>
            <p:cNvSpPr/>
            <p:nvPr/>
          </p:nvSpPr>
          <p:spPr>
            <a:xfrm>
              <a:off x="470991" y="3534623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Problématique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très ciblée à résoudre collectivement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66065" y="4733987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Relation avec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les lois </a:t>
              </a:r>
            </a:p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de la physique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34183" y="3534855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Fablab pour </a:t>
              </a:r>
              <a:r>
                <a:rPr lang="fr-FR" sz="1200" b="1" dirty="0">
                  <a:solidFill>
                    <a:schemeClr val="tx1"/>
                  </a:solidFill>
                </a:rPr>
                <a:t>réaliser</a:t>
              </a:r>
              <a:r>
                <a:rPr lang="fr-FR" sz="1200" dirty="0">
                  <a:solidFill>
                    <a:schemeClr val="tx1"/>
                  </a:solidFill>
                </a:rPr>
                <a:t/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le support expérimental</a:t>
              </a:r>
            </a:p>
          </p:txBody>
        </p:sp>
        <p:cxnSp>
          <p:nvCxnSpPr>
            <p:cNvPr id="29" name="Connecteur droit 28"/>
            <p:cNvCxnSpPr>
              <a:cxnSpLocks/>
              <a:stCxn id="31" idx="4"/>
              <a:endCxn id="27" idx="0"/>
            </p:cNvCxnSpPr>
            <p:nvPr/>
          </p:nvCxnSpPr>
          <p:spPr>
            <a:xfrm flipH="1">
              <a:off x="2406065" y="4465452"/>
              <a:ext cx="2126" cy="268535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28" idx="1"/>
              <a:endCxn id="31" idx="6"/>
            </p:cNvCxnSpPr>
            <p:nvPr/>
          </p:nvCxnSpPr>
          <p:spPr>
            <a:xfrm flipH="1">
              <a:off x="2942915" y="3930109"/>
              <a:ext cx="291268" cy="619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1873467" y="3396004"/>
              <a:ext cx="1069448" cy="1069448"/>
            </a:xfrm>
            <a:prstGeom prst="ellipse">
              <a:avLst/>
            </a:prstGeom>
            <a:solidFill>
              <a:srgbClr val="FF4843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Démarche scientifique</a:t>
              </a:r>
            </a:p>
          </p:txBody>
        </p:sp>
        <p:cxnSp>
          <p:nvCxnSpPr>
            <p:cNvPr id="32" name="Connecteur droit 31"/>
            <p:cNvCxnSpPr>
              <a:stCxn id="31" idx="2"/>
              <a:endCxn id="26" idx="3"/>
            </p:cNvCxnSpPr>
            <p:nvPr/>
          </p:nvCxnSpPr>
          <p:spPr>
            <a:xfrm flipH="1" flipV="1">
              <a:off x="1550991" y="3929877"/>
              <a:ext cx="322476" cy="851"/>
            </a:xfrm>
            <a:prstGeom prst="line">
              <a:avLst/>
            </a:prstGeom>
            <a:ln>
              <a:solidFill>
                <a:srgbClr val="F22B3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à coins arrondis 32"/>
            <p:cNvSpPr/>
            <p:nvPr/>
          </p:nvSpPr>
          <p:spPr>
            <a:xfrm>
              <a:off x="1852532" y="2609948"/>
              <a:ext cx="1107065" cy="55418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Activités </a:t>
              </a:r>
              <a:r>
                <a:rPr lang="fr-FR" sz="1200" b="1" dirty="0">
                  <a:solidFill>
                    <a:schemeClr val="tx1"/>
                  </a:solidFill>
                </a:rPr>
                <a:t>expérimentales</a:t>
              </a:r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2226178" y="3195645"/>
              <a:ext cx="359774" cy="24984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F22B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r 7"/>
          <p:cNvGrpSpPr/>
          <p:nvPr/>
        </p:nvGrpSpPr>
        <p:grpSpPr>
          <a:xfrm>
            <a:off x="4902489" y="2908094"/>
            <a:ext cx="3843192" cy="2914547"/>
            <a:chOff x="4902489" y="2613410"/>
            <a:chExt cx="3843192" cy="2914547"/>
          </a:xfrm>
        </p:grpSpPr>
        <p:sp>
          <p:nvSpPr>
            <p:cNvPr id="36" name="Rectangle 35"/>
            <p:cNvSpPr/>
            <p:nvPr/>
          </p:nvSpPr>
          <p:spPr>
            <a:xfrm>
              <a:off x="4902489" y="3538085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Cahier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des charges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succinct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97563" y="4737449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Approche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design des produits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65681" y="3538317"/>
              <a:ext cx="1080000" cy="7905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fr-FR" sz="1200" dirty="0">
                  <a:solidFill>
                    <a:schemeClr val="tx1"/>
                  </a:solidFill>
                </a:rPr>
                <a:t>Fablab pour </a:t>
              </a:r>
              <a:r>
                <a:rPr lang="fr-FR" sz="1200" b="1" dirty="0">
                  <a:solidFill>
                    <a:schemeClr val="tx1"/>
                  </a:solidFill>
                </a:rPr>
                <a:t>matérialiser</a:t>
              </a:r>
              <a:r>
                <a:rPr lang="fr-FR" sz="1200" dirty="0">
                  <a:solidFill>
                    <a:schemeClr val="tx1"/>
                  </a:solidFill>
                </a:rPr>
                <a:t> la solution</a:t>
              </a:r>
            </a:p>
          </p:txBody>
        </p:sp>
        <p:cxnSp>
          <p:nvCxnSpPr>
            <p:cNvPr id="39" name="Connecteur droit 38"/>
            <p:cNvCxnSpPr>
              <a:cxnSpLocks/>
              <a:stCxn id="41" idx="4"/>
              <a:endCxn id="37" idx="0"/>
            </p:cNvCxnSpPr>
            <p:nvPr/>
          </p:nvCxnSpPr>
          <p:spPr>
            <a:xfrm flipH="1">
              <a:off x="6837563" y="4468914"/>
              <a:ext cx="2126" cy="268535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38" idx="1"/>
              <a:endCxn id="41" idx="6"/>
            </p:cNvCxnSpPr>
            <p:nvPr/>
          </p:nvCxnSpPr>
          <p:spPr>
            <a:xfrm flipH="1">
              <a:off x="7374413" y="3933571"/>
              <a:ext cx="291268" cy="619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6304965" y="3399466"/>
              <a:ext cx="1069448" cy="1069448"/>
            </a:xfrm>
            <a:prstGeom prst="ellipse">
              <a:avLst/>
            </a:prstGeom>
            <a:solidFill>
              <a:srgbClr val="FF7A54"/>
            </a:solidFill>
            <a:ln w="381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Démarche de créativité</a:t>
              </a:r>
            </a:p>
          </p:txBody>
        </p:sp>
        <p:cxnSp>
          <p:nvCxnSpPr>
            <p:cNvPr id="42" name="Connecteur droit 41"/>
            <p:cNvCxnSpPr>
              <a:stCxn id="41" idx="2"/>
              <a:endCxn id="36" idx="3"/>
            </p:cNvCxnSpPr>
            <p:nvPr/>
          </p:nvCxnSpPr>
          <p:spPr>
            <a:xfrm flipH="1" flipV="1">
              <a:off x="5982489" y="3933339"/>
              <a:ext cx="322476" cy="851"/>
            </a:xfrm>
            <a:prstGeom prst="line">
              <a:avLst/>
            </a:prstGeom>
            <a:ln>
              <a:solidFill>
                <a:srgbClr val="FF7A5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à coins arrondis 42"/>
            <p:cNvSpPr/>
            <p:nvPr/>
          </p:nvSpPr>
          <p:spPr>
            <a:xfrm>
              <a:off x="6284030" y="2613410"/>
              <a:ext cx="1107065" cy="554182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Activités de</a:t>
              </a:r>
              <a:r>
                <a:rPr lang="fr-FR" sz="1200" b="1" dirty="0">
                  <a:solidFill>
                    <a:schemeClr val="tx1"/>
                  </a:solidFill>
                </a:rPr>
                <a:t> projets</a:t>
              </a:r>
            </a:p>
          </p:txBody>
        </p:sp>
        <p:sp>
          <p:nvSpPr>
            <p:cNvPr id="44" name="Flèche vers le bas 43"/>
            <p:cNvSpPr/>
            <p:nvPr/>
          </p:nvSpPr>
          <p:spPr>
            <a:xfrm>
              <a:off x="6642445" y="3205694"/>
              <a:ext cx="359774" cy="24984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FF7A5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20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1553705" y="404664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143424" y="362625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23054" y="367614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60056" y="332656"/>
            <a:ext cx="309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Evolutions majeures pour la rentrée 2019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860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r 7"/>
          <p:cNvGrpSpPr/>
          <p:nvPr/>
        </p:nvGrpSpPr>
        <p:grpSpPr>
          <a:xfrm>
            <a:off x="2991866" y="1205346"/>
            <a:ext cx="3386933" cy="5621484"/>
            <a:chOff x="2991866" y="1205346"/>
            <a:chExt cx="3386933" cy="5621484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2991866" y="1205346"/>
              <a:ext cx="3386933" cy="562148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  <a:p>
              <a:pPr algn="ctr"/>
              <a:endParaRPr lang="fr-FR" sz="1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459297" y="1298889"/>
              <a:ext cx="2296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Travailler en équipe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26282" y="6423888"/>
              <a:ext cx="2974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/>
                <a:t>Communiquer ses intentions</a:t>
              </a:r>
              <a:r>
                <a:rPr lang="fr-FR" dirty="0"/>
                <a:t>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1535716" y="591819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5" name="Diagramme 34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1506864" y="1853728"/>
          <a:ext cx="6400800" cy="443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6" name="Grouper 13"/>
          <p:cNvGrpSpPr/>
          <p:nvPr/>
        </p:nvGrpSpPr>
        <p:grpSpPr>
          <a:xfrm>
            <a:off x="2221426" y="1712426"/>
            <a:ext cx="4752528" cy="4680000"/>
            <a:chOff x="2267744" y="1629320"/>
            <a:chExt cx="4752528" cy="4680000"/>
          </a:xfrm>
        </p:grpSpPr>
        <p:sp>
          <p:nvSpPr>
            <p:cNvPr id="37" name="Arc plein 36"/>
            <p:cNvSpPr>
              <a:spLocks noChangeAspect="1"/>
            </p:cNvSpPr>
            <p:nvPr/>
          </p:nvSpPr>
          <p:spPr>
            <a:xfrm>
              <a:off x="2267744" y="1629320"/>
              <a:ext cx="4752528" cy="4680000"/>
            </a:xfrm>
            <a:prstGeom prst="blockArc">
              <a:avLst>
                <a:gd name="adj1" fmla="val 9089204"/>
                <a:gd name="adj2" fmla="val 16074985"/>
                <a:gd name="adj3" fmla="val 6260"/>
              </a:avLst>
            </a:prstGeom>
            <a:solidFill>
              <a:srgbClr val="CFB5F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7649249">
              <a:off x="2142214" y="2502897"/>
              <a:ext cx="2755813" cy="19827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714645"/>
                </a:avLst>
              </a:prstTxWarp>
              <a:spAutoFit/>
            </a:bodyPr>
            <a:lstStyle/>
            <a:p>
              <a:pPr algn="ctr"/>
              <a:r>
                <a:rPr lang="fr-FR" sz="2000" dirty="0"/>
                <a:t>générique</a:t>
              </a:r>
              <a:endParaRPr lang="fr-FR" sz="2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9" name="Grouper 14"/>
          <p:cNvGrpSpPr/>
          <p:nvPr/>
        </p:nvGrpSpPr>
        <p:grpSpPr>
          <a:xfrm>
            <a:off x="2221426" y="1711906"/>
            <a:ext cx="4752528" cy="4680000"/>
            <a:chOff x="2267744" y="1628800"/>
            <a:chExt cx="4752528" cy="4680000"/>
          </a:xfrm>
        </p:grpSpPr>
        <p:sp>
          <p:nvSpPr>
            <p:cNvPr id="40" name="Arc plein 39"/>
            <p:cNvSpPr>
              <a:spLocks noChangeAspect="1"/>
            </p:cNvSpPr>
            <p:nvPr/>
          </p:nvSpPr>
          <p:spPr>
            <a:xfrm>
              <a:off x="2267744" y="1628800"/>
              <a:ext cx="4752528" cy="4680000"/>
            </a:xfrm>
            <a:prstGeom prst="blockArc">
              <a:avLst>
                <a:gd name="adj1" fmla="val 16243136"/>
                <a:gd name="adj2" fmla="val 1708246"/>
                <a:gd name="adj3" fmla="val 6294"/>
              </a:avLst>
            </a:prstGeom>
            <a:solidFill>
              <a:srgbClr val="EB999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3922000">
              <a:off x="4381533" y="2531708"/>
              <a:ext cx="2755813" cy="198273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9714645"/>
                </a:avLst>
              </a:prstTxWarp>
              <a:spAutoFit/>
            </a:bodyPr>
            <a:lstStyle/>
            <a:p>
              <a:pPr algn="ctr"/>
              <a:r>
                <a:rPr lang="fr-FR" sz="2000" dirty="0"/>
                <a:t>structurale</a:t>
              </a:r>
              <a:endParaRPr lang="fr-FR" sz="2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2" name="Grouper 15"/>
          <p:cNvGrpSpPr/>
          <p:nvPr/>
        </p:nvGrpSpPr>
        <p:grpSpPr>
          <a:xfrm>
            <a:off x="2221426" y="1711906"/>
            <a:ext cx="4752528" cy="4680000"/>
            <a:chOff x="2267744" y="1628800"/>
            <a:chExt cx="4752528" cy="4680000"/>
          </a:xfrm>
        </p:grpSpPr>
        <p:sp>
          <p:nvSpPr>
            <p:cNvPr id="43" name="Arc plein 42"/>
            <p:cNvSpPr>
              <a:spLocks noChangeAspect="1"/>
            </p:cNvSpPr>
            <p:nvPr/>
          </p:nvSpPr>
          <p:spPr>
            <a:xfrm>
              <a:off x="2267744" y="1628800"/>
              <a:ext cx="4752528" cy="4680000"/>
            </a:xfrm>
            <a:prstGeom prst="blockArc">
              <a:avLst>
                <a:gd name="adj1" fmla="val 1861844"/>
                <a:gd name="adj2" fmla="val 8908633"/>
                <a:gd name="adj3" fmla="val 6418"/>
              </a:avLst>
            </a:prstGeom>
            <a:solidFill>
              <a:srgbClr val="CAF2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43808" y="3645024"/>
              <a:ext cx="3572331" cy="2549897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FR" sz="2000" dirty="0"/>
                <a:t>génétique et générale</a:t>
              </a:r>
            </a:p>
          </p:txBody>
        </p:sp>
      </p:grpSp>
      <p:grpSp>
        <p:nvGrpSpPr>
          <p:cNvPr id="45" name="Grouper 2"/>
          <p:cNvGrpSpPr/>
          <p:nvPr/>
        </p:nvGrpSpPr>
        <p:grpSpPr>
          <a:xfrm>
            <a:off x="3971508" y="3458674"/>
            <a:ext cx="1260000" cy="1260000"/>
            <a:chOff x="3947067" y="3043730"/>
            <a:chExt cx="1260000" cy="1260000"/>
          </a:xfrm>
        </p:grpSpPr>
        <p:sp>
          <p:nvSpPr>
            <p:cNvPr id="46" name="Ellipse 45"/>
            <p:cNvSpPr/>
            <p:nvPr/>
          </p:nvSpPr>
          <p:spPr>
            <a:xfrm>
              <a:off x="3947067" y="3043730"/>
              <a:ext cx="1260000" cy="1260000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961041" y="3675839"/>
              <a:ext cx="1224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Fablab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25435" y="548680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05065" y="553669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41308" y="590404"/>
            <a:ext cx="2319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</a:t>
            </a:r>
            <a:r>
              <a:rPr lang="fr-FR" b="1" dirty="0" smtClean="0"/>
              <a:t>ositionnement </a:t>
            </a:r>
            <a:r>
              <a:rPr lang="fr-FR" b="1" dirty="0"/>
              <a:t>spécifique</a:t>
            </a:r>
          </a:p>
        </p:txBody>
      </p:sp>
      <p:grpSp>
        <p:nvGrpSpPr>
          <p:cNvPr id="51" name="Grouper 6"/>
          <p:cNvGrpSpPr/>
          <p:nvPr/>
        </p:nvGrpSpPr>
        <p:grpSpPr>
          <a:xfrm>
            <a:off x="106606" y="749397"/>
            <a:ext cx="6194901" cy="5316425"/>
            <a:chOff x="106606" y="749397"/>
            <a:chExt cx="6194901" cy="5316425"/>
          </a:xfrm>
        </p:grpSpPr>
        <p:sp>
          <p:nvSpPr>
            <p:cNvPr id="52" name="Rectangle à coins arrondis 51">
              <a:extLst>
                <a:ext uri="{FF2B5EF4-FFF2-40B4-BE49-F238E27FC236}">
                  <a16:creationId xmlns:a16="http://schemas.microsoft.com/office/drawing/2014/main" id="{7E01DD11-62DA-6442-A059-4BB392207F65}"/>
                </a:ext>
              </a:extLst>
            </p:cNvPr>
            <p:cNvSpPr/>
            <p:nvPr/>
          </p:nvSpPr>
          <p:spPr>
            <a:xfrm>
              <a:off x="110022" y="2092709"/>
              <a:ext cx="2160000" cy="397311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F4A4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" rIns="72000" bIns="0" rtlCol="0" anchor="t"/>
            <a:lstStyle/>
            <a:p>
              <a:pPr marL="268288" lvl="0" indent="-92075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Raisonner, argumenter, pratiquer une démarche scientifique, expérimenter</a:t>
              </a:r>
              <a:r>
                <a:rPr lang="fr-FR" sz="1400" dirty="0"/>
                <a:t> 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Mettre au point un protocole expérimental (formuler des hypothèses, hiérarchiser, sélectionner, expliciter, contextualiser).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Manipuler et expérimenter.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Simuler à partir d’un modèle donné.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Analyser les résultats obtenus. 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Identifier un principe scientifique en rapport avec le fonctionnement d’un système.</a:t>
              </a:r>
            </a:p>
            <a:p>
              <a:pPr marL="268288" indent="-92075">
                <a:buFont typeface="Arial" panose="020B0604020202020204" pitchFamily="34" charset="0"/>
                <a:buChar char="•"/>
              </a:pPr>
              <a:r>
                <a:rPr lang="fr-FR" sz="1200" dirty="0"/>
                <a:t>Matérialiser un support d’expérimentation. </a:t>
              </a:r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2894040" y="2472714"/>
              <a:ext cx="3407467" cy="3200374"/>
              <a:chOff x="2879569" y="1424877"/>
              <a:chExt cx="3648803" cy="3605584"/>
            </a:xfrm>
          </p:grpSpPr>
          <p:sp>
            <p:nvSpPr>
              <p:cNvPr id="57" name="Secteurs 56"/>
              <p:cNvSpPr/>
              <p:nvPr>
                <p:custDataLst>
                  <p:tags r:id="rId3"/>
                </p:custDataLst>
              </p:nvPr>
            </p:nvSpPr>
            <p:spPr>
              <a:xfrm rot="3362358">
                <a:off x="2901179" y="1403267"/>
                <a:ext cx="3605584" cy="3648803"/>
              </a:xfrm>
              <a:prstGeom prst="pie">
                <a:avLst>
                  <a:gd name="adj1" fmla="val 12132885"/>
                  <a:gd name="adj2" fmla="val 15841912"/>
                </a:avLst>
              </a:prstGeom>
              <a:solidFill>
                <a:srgbClr val="FF4A42">
                  <a:alpha val="39000"/>
                </a:srgbClr>
              </a:solidFill>
              <a:ln>
                <a:solidFill>
                  <a:srgbClr val="00206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orme libre 57"/>
              <p:cNvSpPr/>
              <p:nvPr/>
            </p:nvSpPr>
            <p:spPr>
              <a:xfrm rot="893052">
                <a:off x="4115521" y="1888984"/>
                <a:ext cx="1576588" cy="1239616"/>
              </a:xfrm>
              <a:custGeom>
                <a:avLst/>
                <a:gdLst>
                  <a:gd name="connsiteX0" fmla="*/ 0 w 1547108"/>
                  <a:gd name="connsiteY0" fmla="*/ 0 h 955621"/>
                  <a:gd name="connsiteX1" fmla="*/ 1547108 w 1547108"/>
                  <a:gd name="connsiteY1" fmla="*/ 0 h 955621"/>
                  <a:gd name="connsiteX2" fmla="*/ 1547108 w 1547108"/>
                  <a:gd name="connsiteY2" fmla="*/ 955621 h 955621"/>
                  <a:gd name="connsiteX3" fmla="*/ 0 w 1547108"/>
                  <a:gd name="connsiteY3" fmla="*/ 955621 h 955621"/>
                  <a:gd name="connsiteX4" fmla="*/ 0 w 1547108"/>
                  <a:gd name="connsiteY4" fmla="*/ 0 h 9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108" h="955621">
                    <a:moveTo>
                      <a:pt x="0" y="0"/>
                    </a:moveTo>
                    <a:lnTo>
                      <a:pt x="1547108" y="0"/>
                    </a:lnTo>
                    <a:lnTo>
                      <a:pt x="1547108" y="955621"/>
                    </a:lnTo>
                    <a:lnTo>
                      <a:pt x="0" y="9556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prstTxWarp prst="textArchUp">
                  <a:avLst>
                    <a:gd name="adj" fmla="val 10573653"/>
                  </a:avLst>
                </a:prstTxWarp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600" dirty="0"/>
                  <a:t>SI</a:t>
                </a:r>
                <a:endParaRPr lang="fr-FR" sz="3600" kern="1200" dirty="0"/>
              </a:p>
            </p:txBody>
          </p:sp>
        </p:grpSp>
        <p:cxnSp>
          <p:nvCxnSpPr>
            <p:cNvPr id="54" name="Connecteur droit 50"/>
            <p:cNvCxnSpPr>
              <a:cxnSpLocks/>
            </p:cNvCxnSpPr>
            <p:nvPr/>
          </p:nvCxnSpPr>
          <p:spPr>
            <a:xfrm>
              <a:off x="2270022" y="2259688"/>
              <a:ext cx="2194259" cy="344637"/>
            </a:xfrm>
            <a:prstGeom prst="bentConnector3">
              <a:avLst>
                <a:gd name="adj1" fmla="val 100545"/>
              </a:avLst>
            </a:prstGeom>
            <a:ln>
              <a:solidFill>
                <a:srgbClr val="FD9A1C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>
              <a:off x="106606" y="1326756"/>
              <a:ext cx="2160000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4A4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</a:rPr>
                <a:t>SI</a:t>
              </a:r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289" y="749397"/>
              <a:ext cx="657940" cy="667987"/>
            </a:xfrm>
            <a:prstGeom prst="rect">
              <a:avLst/>
            </a:prstGeom>
          </p:spPr>
        </p:pic>
      </p:grpSp>
      <p:grpSp>
        <p:nvGrpSpPr>
          <p:cNvPr id="59" name="Grouper 4"/>
          <p:cNvGrpSpPr/>
          <p:nvPr/>
        </p:nvGrpSpPr>
        <p:grpSpPr>
          <a:xfrm>
            <a:off x="2981337" y="758612"/>
            <a:ext cx="6026675" cy="5307210"/>
            <a:chOff x="2981337" y="758612"/>
            <a:chExt cx="6026675" cy="5307210"/>
          </a:xfrm>
        </p:grpSpPr>
        <p:sp>
          <p:nvSpPr>
            <p:cNvPr id="60" name="Rectangle à coins arrondis 59">
              <a:extLst>
                <a:ext uri="{FF2B5EF4-FFF2-40B4-BE49-F238E27FC236}">
                  <a16:creationId xmlns:a16="http://schemas.microsoft.com/office/drawing/2014/main" id="{ECD932DB-F27B-174D-8B4E-9FBA081605A1}"/>
                </a:ext>
              </a:extLst>
            </p:cNvPr>
            <p:cNvSpPr/>
            <p:nvPr/>
          </p:nvSpPr>
          <p:spPr>
            <a:xfrm>
              <a:off x="6846230" y="2088487"/>
              <a:ext cx="2160000" cy="3977335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FD9A1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72000" rIns="36000" bIns="0" rtlCol="0" anchor="t"/>
            <a:lstStyle/>
            <a:p>
              <a:pPr marL="92075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/>
                <a:t>Mettre en œuvre une démarche de projet et de créativité </a:t>
              </a:r>
            </a:p>
            <a:p>
              <a:pPr marL="171450" indent="-79375">
                <a:buFont typeface="Arial" panose="020B0604020202020204" pitchFamily="34" charset="0"/>
                <a:buChar char="•"/>
              </a:pPr>
              <a:r>
                <a:rPr lang="fr-FR" sz="1200" dirty="0"/>
                <a:t>Utiliser une ou des méthodes de créativité.</a:t>
              </a:r>
            </a:p>
            <a:p>
              <a:pPr marL="171450" indent="-79375">
                <a:buFont typeface="Arial" panose="020B0604020202020204" pitchFamily="34" charset="0"/>
                <a:buChar char="•"/>
              </a:pPr>
              <a:r>
                <a:rPr lang="fr-FR" sz="1200" dirty="0"/>
                <a:t>Appréhender les méthodologies en design de produit. </a:t>
              </a:r>
            </a:p>
            <a:p>
              <a:pPr marL="171450" indent="-79375">
                <a:buFont typeface="Arial" panose="020B0604020202020204" pitchFamily="34" charset="0"/>
                <a:buChar char="•"/>
              </a:pPr>
              <a:r>
                <a:rPr lang="fr-FR" sz="1200" dirty="0"/>
                <a:t>Formuler des propositions et retenir les solutions les plus pertinentes.</a:t>
              </a:r>
            </a:p>
            <a:p>
              <a:pPr marL="171450" indent="-79375">
                <a:buFont typeface="Arial" panose="020B0604020202020204" pitchFamily="34" charset="0"/>
                <a:buChar char="•"/>
              </a:pPr>
              <a:r>
                <a:rPr lang="fr-FR" sz="1200" dirty="0"/>
                <a:t>Identifier les contraintes réglementaires, environnementales et économiques liées à un contexte donné.</a:t>
              </a:r>
            </a:p>
            <a:p>
              <a:pPr marL="171450" indent="-79375">
                <a:buFont typeface="Arial" panose="020B0604020202020204" pitchFamily="34" charset="0"/>
                <a:buChar char="•"/>
              </a:pPr>
              <a:r>
                <a:rPr lang="fr-FR" sz="1200" dirty="0"/>
                <a:t>Matérialiser une solution innovante. </a:t>
              </a:r>
            </a:p>
          </p:txBody>
        </p:sp>
        <p:grpSp>
          <p:nvGrpSpPr>
            <p:cNvPr id="61" name="Groupe 45"/>
            <p:cNvGrpSpPr/>
            <p:nvPr/>
          </p:nvGrpSpPr>
          <p:grpSpPr>
            <a:xfrm>
              <a:off x="2981337" y="2630620"/>
              <a:ext cx="3272253" cy="2837337"/>
              <a:chOff x="2889874" y="1415183"/>
              <a:chExt cx="3565637" cy="3599465"/>
            </a:xfrm>
          </p:grpSpPr>
          <p:sp>
            <p:nvSpPr>
              <p:cNvPr id="65" name="Secteurs 64"/>
              <p:cNvSpPr/>
              <p:nvPr>
                <p:custDataLst>
                  <p:tags r:id="rId2"/>
                </p:custDataLst>
              </p:nvPr>
            </p:nvSpPr>
            <p:spPr>
              <a:xfrm rot="3362358">
                <a:off x="2872960" y="1432097"/>
                <a:ext cx="3599465" cy="3565637"/>
              </a:xfrm>
              <a:prstGeom prst="pie">
                <a:avLst>
                  <a:gd name="adj1" fmla="val 4529345"/>
                  <a:gd name="adj2" fmla="val 8779295"/>
                </a:avLst>
              </a:prstGeom>
              <a:solidFill>
                <a:srgbClr val="FFC87C">
                  <a:alpha val="16000"/>
                </a:srgbClr>
              </a:solidFill>
              <a:ln>
                <a:solidFill>
                  <a:srgbClr val="00206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Forme libre 65"/>
              <p:cNvSpPr/>
              <p:nvPr/>
            </p:nvSpPr>
            <p:spPr>
              <a:xfrm rot="4810400">
                <a:off x="3222037" y="2953033"/>
                <a:ext cx="1688314" cy="1157583"/>
              </a:xfrm>
              <a:custGeom>
                <a:avLst/>
                <a:gdLst>
                  <a:gd name="connsiteX0" fmla="*/ 0 w 1547108"/>
                  <a:gd name="connsiteY0" fmla="*/ 0 h 955621"/>
                  <a:gd name="connsiteX1" fmla="*/ 1547108 w 1547108"/>
                  <a:gd name="connsiteY1" fmla="*/ 0 h 955621"/>
                  <a:gd name="connsiteX2" fmla="*/ 1547108 w 1547108"/>
                  <a:gd name="connsiteY2" fmla="*/ 955621 h 955621"/>
                  <a:gd name="connsiteX3" fmla="*/ 0 w 1547108"/>
                  <a:gd name="connsiteY3" fmla="*/ 955621 h 955621"/>
                  <a:gd name="connsiteX4" fmla="*/ 0 w 1547108"/>
                  <a:gd name="connsiteY4" fmla="*/ 0 h 95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108" h="955621">
                    <a:moveTo>
                      <a:pt x="0" y="0"/>
                    </a:moveTo>
                    <a:lnTo>
                      <a:pt x="1547108" y="0"/>
                    </a:lnTo>
                    <a:lnTo>
                      <a:pt x="1547108" y="955621"/>
                    </a:lnTo>
                    <a:lnTo>
                      <a:pt x="0" y="95562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prstTxWarp prst="textArchUp">
                  <a:avLst>
                    <a:gd name="adj" fmla="val 1656752"/>
                  </a:avLst>
                </a:prstTxWarp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600" dirty="0"/>
                  <a:t>CIT</a:t>
                </a:r>
                <a:endParaRPr lang="fr-FR" sz="3600" kern="1200" dirty="0"/>
              </a:p>
            </p:txBody>
          </p:sp>
        </p:grpSp>
        <p:cxnSp>
          <p:nvCxnSpPr>
            <p:cNvPr id="62" name="Connecteur droit 64"/>
            <p:cNvCxnSpPr>
              <a:cxnSpLocks/>
            </p:cNvCxnSpPr>
            <p:nvPr/>
          </p:nvCxnSpPr>
          <p:spPr>
            <a:xfrm rot="10800000">
              <a:off x="3889766" y="4682575"/>
              <a:ext cx="2956464" cy="860386"/>
            </a:xfrm>
            <a:prstGeom prst="bentConnector3">
              <a:avLst>
                <a:gd name="adj1" fmla="val 10006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à coins arrondis 2">
              <a:extLst>
                <a:ext uri="{FF2B5EF4-FFF2-40B4-BE49-F238E27FC236}">
                  <a16:creationId xmlns:a16="http://schemas.microsoft.com/office/drawing/2014/main" id="{200DCF3A-8C7D-7D4B-AFF0-803BB27CBCFA}"/>
                </a:ext>
              </a:extLst>
            </p:cNvPr>
            <p:cNvSpPr/>
            <p:nvPr/>
          </p:nvSpPr>
          <p:spPr>
            <a:xfrm>
              <a:off x="6848012" y="1325360"/>
              <a:ext cx="2160000" cy="706781"/>
            </a:xfrm>
            <a:custGeom>
              <a:avLst/>
              <a:gdLst>
                <a:gd name="connsiteX0" fmla="*/ 0 w 4108092"/>
                <a:gd name="connsiteY0" fmla="*/ 155234 h 931383"/>
                <a:gd name="connsiteX1" fmla="*/ 155234 w 4108092"/>
                <a:gd name="connsiteY1" fmla="*/ 0 h 931383"/>
                <a:gd name="connsiteX2" fmla="*/ 3952858 w 4108092"/>
                <a:gd name="connsiteY2" fmla="*/ 0 h 931383"/>
                <a:gd name="connsiteX3" fmla="*/ 4108092 w 4108092"/>
                <a:gd name="connsiteY3" fmla="*/ 155234 h 931383"/>
                <a:gd name="connsiteX4" fmla="*/ 4108092 w 4108092"/>
                <a:gd name="connsiteY4" fmla="*/ 776149 h 931383"/>
                <a:gd name="connsiteX5" fmla="*/ 3952858 w 4108092"/>
                <a:gd name="connsiteY5" fmla="*/ 931383 h 931383"/>
                <a:gd name="connsiteX6" fmla="*/ 155234 w 4108092"/>
                <a:gd name="connsiteY6" fmla="*/ 931383 h 931383"/>
                <a:gd name="connsiteX7" fmla="*/ 0 w 4108092"/>
                <a:gd name="connsiteY7" fmla="*/ 776149 h 931383"/>
                <a:gd name="connsiteX8" fmla="*/ 0 w 4108092"/>
                <a:gd name="connsiteY8" fmla="*/ 155234 h 931383"/>
                <a:gd name="connsiteX0" fmla="*/ 184045 w 4292137"/>
                <a:gd name="connsiteY0" fmla="*/ 155234 h 931383"/>
                <a:gd name="connsiteX1" fmla="*/ 339279 w 4292137"/>
                <a:gd name="connsiteY1" fmla="*/ 0 h 931383"/>
                <a:gd name="connsiteX2" fmla="*/ 4136903 w 4292137"/>
                <a:gd name="connsiteY2" fmla="*/ 0 h 931383"/>
                <a:gd name="connsiteX3" fmla="*/ 4292137 w 4292137"/>
                <a:gd name="connsiteY3" fmla="*/ 155234 h 931383"/>
                <a:gd name="connsiteX4" fmla="*/ 4292137 w 4292137"/>
                <a:gd name="connsiteY4" fmla="*/ 776149 h 931383"/>
                <a:gd name="connsiteX5" fmla="*/ 4136903 w 4292137"/>
                <a:gd name="connsiteY5" fmla="*/ 931383 h 931383"/>
                <a:gd name="connsiteX6" fmla="*/ 339279 w 4292137"/>
                <a:gd name="connsiteY6" fmla="*/ 931383 h 931383"/>
                <a:gd name="connsiteX7" fmla="*/ 184045 w 4292137"/>
                <a:gd name="connsiteY7" fmla="*/ 155234 h 931383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4123764 w 4123764"/>
                <a:gd name="connsiteY4" fmla="*/ 776149 h 931589"/>
                <a:gd name="connsiteX5" fmla="*/ 3968530 w 4123764"/>
                <a:gd name="connsiteY5" fmla="*/ 931383 h 931589"/>
                <a:gd name="connsiteX6" fmla="*/ 170906 w 4123764"/>
                <a:gd name="connsiteY6" fmla="*/ 931383 h 931589"/>
                <a:gd name="connsiteX7" fmla="*/ 15672 w 4123764"/>
                <a:gd name="connsiteY7" fmla="*/ 155234 h 931589"/>
                <a:gd name="connsiteX0" fmla="*/ 15672 w 4123764"/>
                <a:gd name="connsiteY0" fmla="*/ 155234 h 931589"/>
                <a:gd name="connsiteX1" fmla="*/ 170906 w 4123764"/>
                <a:gd name="connsiteY1" fmla="*/ 0 h 931589"/>
                <a:gd name="connsiteX2" fmla="*/ 3968530 w 4123764"/>
                <a:gd name="connsiteY2" fmla="*/ 0 h 931589"/>
                <a:gd name="connsiteX3" fmla="*/ 4123764 w 4123764"/>
                <a:gd name="connsiteY3" fmla="*/ 155234 h 931589"/>
                <a:gd name="connsiteX4" fmla="*/ 3968530 w 4123764"/>
                <a:gd name="connsiteY4" fmla="*/ 931383 h 931589"/>
                <a:gd name="connsiteX5" fmla="*/ 170906 w 4123764"/>
                <a:gd name="connsiteY5" fmla="*/ 931383 h 931589"/>
                <a:gd name="connsiteX6" fmla="*/ 15672 w 4123764"/>
                <a:gd name="connsiteY6" fmla="*/ 155234 h 931589"/>
                <a:gd name="connsiteX0" fmla="*/ 15672 w 4124173"/>
                <a:gd name="connsiteY0" fmla="*/ 155234 h 937869"/>
                <a:gd name="connsiteX1" fmla="*/ 170906 w 4124173"/>
                <a:gd name="connsiteY1" fmla="*/ 0 h 937869"/>
                <a:gd name="connsiteX2" fmla="*/ 3968530 w 4124173"/>
                <a:gd name="connsiteY2" fmla="*/ 0 h 937869"/>
                <a:gd name="connsiteX3" fmla="*/ 4123764 w 4124173"/>
                <a:gd name="connsiteY3" fmla="*/ 155234 h 937869"/>
                <a:gd name="connsiteX4" fmla="*/ 4124173 w 4124173"/>
                <a:gd name="connsiteY4" fmla="*/ 937869 h 937869"/>
                <a:gd name="connsiteX5" fmla="*/ 170906 w 4124173"/>
                <a:gd name="connsiteY5" fmla="*/ 931383 h 937869"/>
                <a:gd name="connsiteX6" fmla="*/ 15672 w 4124173"/>
                <a:gd name="connsiteY6" fmla="*/ 155234 h 937869"/>
                <a:gd name="connsiteX0" fmla="*/ 10035 w 4118536"/>
                <a:gd name="connsiteY0" fmla="*/ 155234 h 937869"/>
                <a:gd name="connsiteX1" fmla="*/ 165269 w 4118536"/>
                <a:gd name="connsiteY1" fmla="*/ 0 h 937869"/>
                <a:gd name="connsiteX2" fmla="*/ 3962893 w 4118536"/>
                <a:gd name="connsiteY2" fmla="*/ 0 h 937869"/>
                <a:gd name="connsiteX3" fmla="*/ 4118127 w 4118536"/>
                <a:gd name="connsiteY3" fmla="*/ 155234 h 937869"/>
                <a:gd name="connsiteX4" fmla="*/ 4118536 w 4118536"/>
                <a:gd name="connsiteY4" fmla="*/ 937869 h 937869"/>
                <a:gd name="connsiteX5" fmla="*/ 165269 w 4118536"/>
                <a:gd name="connsiteY5" fmla="*/ 931383 h 937869"/>
                <a:gd name="connsiteX6" fmla="*/ 10035 w 4118536"/>
                <a:gd name="connsiteY6" fmla="*/ 155234 h 937869"/>
                <a:gd name="connsiteX0" fmla="*/ 90495 w 4198996"/>
                <a:gd name="connsiteY0" fmla="*/ 155234 h 937869"/>
                <a:gd name="connsiteX1" fmla="*/ 245729 w 4198996"/>
                <a:gd name="connsiteY1" fmla="*/ 0 h 937869"/>
                <a:gd name="connsiteX2" fmla="*/ 4043353 w 4198996"/>
                <a:gd name="connsiteY2" fmla="*/ 0 h 937869"/>
                <a:gd name="connsiteX3" fmla="*/ 4198587 w 4198996"/>
                <a:gd name="connsiteY3" fmla="*/ 155234 h 937869"/>
                <a:gd name="connsiteX4" fmla="*/ 4198996 w 4198996"/>
                <a:gd name="connsiteY4" fmla="*/ 937869 h 937869"/>
                <a:gd name="connsiteX5" fmla="*/ 103056 w 4198996"/>
                <a:gd name="connsiteY5" fmla="*/ 937869 h 937869"/>
                <a:gd name="connsiteX6" fmla="*/ 90495 w 4198996"/>
                <a:gd name="connsiteY6" fmla="*/ 155234 h 937869"/>
                <a:gd name="connsiteX0" fmla="*/ 0 w 4108501"/>
                <a:gd name="connsiteY0" fmla="*/ 155234 h 937869"/>
                <a:gd name="connsiteX1" fmla="*/ 155234 w 4108501"/>
                <a:gd name="connsiteY1" fmla="*/ 0 h 937869"/>
                <a:gd name="connsiteX2" fmla="*/ 3952858 w 4108501"/>
                <a:gd name="connsiteY2" fmla="*/ 0 h 937869"/>
                <a:gd name="connsiteX3" fmla="*/ 4108092 w 4108501"/>
                <a:gd name="connsiteY3" fmla="*/ 155234 h 937869"/>
                <a:gd name="connsiteX4" fmla="*/ 4108501 w 4108501"/>
                <a:gd name="connsiteY4" fmla="*/ 937869 h 937869"/>
                <a:gd name="connsiteX5" fmla="*/ 12561 w 4108501"/>
                <a:gd name="connsiteY5" fmla="*/ 937869 h 937869"/>
                <a:gd name="connsiteX6" fmla="*/ 0 w 4108501"/>
                <a:gd name="connsiteY6" fmla="*/ 155234 h 937869"/>
                <a:gd name="connsiteX0" fmla="*/ 2004 w 4110505"/>
                <a:gd name="connsiteY0" fmla="*/ 155234 h 944354"/>
                <a:gd name="connsiteX1" fmla="*/ 157238 w 4110505"/>
                <a:gd name="connsiteY1" fmla="*/ 0 h 944354"/>
                <a:gd name="connsiteX2" fmla="*/ 3954862 w 4110505"/>
                <a:gd name="connsiteY2" fmla="*/ 0 h 944354"/>
                <a:gd name="connsiteX3" fmla="*/ 4110096 w 4110505"/>
                <a:gd name="connsiteY3" fmla="*/ 155234 h 944354"/>
                <a:gd name="connsiteX4" fmla="*/ 4110505 w 4110505"/>
                <a:gd name="connsiteY4" fmla="*/ 937869 h 944354"/>
                <a:gd name="connsiteX5" fmla="*/ 1595 w 4110505"/>
                <a:gd name="connsiteY5" fmla="*/ 944354 h 944354"/>
                <a:gd name="connsiteX6" fmla="*/ 2004 w 4110505"/>
                <a:gd name="connsiteY6" fmla="*/ 155234 h 9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0505" h="944354">
                  <a:moveTo>
                    <a:pt x="2004" y="155234"/>
                  </a:moveTo>
                  <a:cubicBezTo>
                    <a:pt x="2004" y="69501"/>
                    <a:pt x="71505" y="0"/>
                    <a:pt x="157238" y="0"/>
                  </a:cubicBezTo>
                  <a:lnTo>
                    <a:pt x="3954862" y="0"/>
                  </a:lnTo>
                  <a:cubicBezTo>
                    <a:pt x="4040595" y="0"/>
                    <a:pt x="4110096" y="69501"/>
                    <a:pt x="4110096" y="155234"/>
                  </a:cubicBezTo>
                  <a:cubicBezTo>
                    <a:pt x="4110232" y="416112"/>
                    <a:pt x="4110369" y="676991"/>
                    <a:pt x="4110505" y="937869"/>
                  </a:cubicBezTo>
                  <a:lnTo>
                    <a:pt x="1595" y="944354"/>
                  </a:lnTo>
                  <a:cubicBezTo>
                    <a:pt x="-2219" y="938213"/>
                    <a:pt x="2004" y="310464"/>
                    <a:pt x="2004" y="15523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D79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</a:rPr>
                <a:t>CIT</a:t>
              </a:r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866" y="758612"/>
              <a:ext cx="646163" cy="656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7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6"/>
          <p:cNvGrpSpPr/>
          <p:nvPr/>
        </p:nvGrpSpPr>
        <p:grpSpPr>
          <a:xfrm>
            <a:off x="159179" y="1289367"/>
            <a:ext cx="8769926" cy="4785508"/>
            <a:chOff x="159179" y="1289367"/>
            <a:chExt cx="8769926" cy="4785508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59179" y="1289367"/>
              <a:ext cx="8769926" cy="4785508"/>
            </a:xfrm>
            <a:prstGeom prst="roundRect">
              <a:avLst>
                <a:gd name="adj" fmla="val 297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Bef>
                  <a:spcPct val="0"/>
                </a:spcBef>
              </a:pPr>
              <a:endParaRPr lang="fr-FR" sz="3600" dirty="0"/>
            </a:p>
          </p:txBody>
        </p:sp>
        <p:grpSp>
          <p:nvGrpSpPr>
            <p:cNvPr id="4" name="Grouper 2"/>
            <p:cNvGrpSpPr/>
            <p:nvPr/>
          </p:nvGrpSpPr>
          <p:grpSpPr>
            <a:xfrm>
              <a:off x="297724" y="5339684"/>
              <a:ext cx="6838845" cy="580924"/>
              <a:chOff x="297724" y="5339684"/>
              <a:chExt cx="6838845" cy="580924"/>
            </a:xfrm>
          </p:grpSpPr>
          <p:sp>
            <p:nvSpPr>
              <p:cNvPr id="5" name="Rectangle à coins arrondis 4"/>
              <p:cNvSpPr/>
              <p:nvPr/>
            </p:nvSpPr>
            <p:spPr>
              <a:xfrm>
                <a:off x="297724" y="5339684"/>
                <a:ext cx="6838845" cy="572286"/>
              </a:xfrm>
              <a:prstGeom prst="roundRect">
                <a:avLst/>
              </a:prstGeom>
              <a:solidFill>
                <a:schemeClr val="bg1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fr-FR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Activités de projets</a:t>
                </a: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2501815" y="5674387"/>
                <a:ext cx="245078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>
                    <a:solidFill>
                      <a:srgbClr val="002060"/>
                    </a:solidFill>
                  </a:rPr>
                  <a:t>Dans une démarche englobante de projet</a:t>
                </a:r>
              </a:p>
            </p:txBody>
          </p:sp>
        </p:grpSp>
      </p:grpSp>
      <p:grpSp>
        <p:nvGrpSpPr>
          <p:cNvPr id="7" name="Grouper 9"/>
          <p:cNvGrpSpPr/>
          <p:nvPr/>
        </p:nvGrpSpPr>
        <p:grpSpPr>
          <a:xfrm>
            <a:off x="494655" y="1321889"/>
            <a:ext cx="3222491" cy="4038736"/>
            <a:chOff x="494655" y="1321889"/>
            <a:chExt cx="3222491" cy="403873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94655" y="1538704"/>
              <a:ext cx="3060001" cy="863109"/>
            </a:xfrm>
            <a:prstGeom prst="roundRect">
              <a:avLst>
                <a:gd name="adj" fmla="val 10077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fr-FR" sz="2000" i="1" dirty="0">
                  <a:solidFill>
                    <a:srgbClr val="002060"/>
                  </a:solidFill>
                </a:rPr>
                <a:t>Approche</a:t>
              </a:r>
              <a:br>
                <a:rPr lang="fr-FR" sz="2000" i="1" dirty="0">
                  <a:solidFill>
                    <a:srgbClr val="002060"/>
                  </a:solidFill>
                </a:rPr>
              </a:br>
              <a:r>
                <a:rPr lang="fr-FR" sz="2000" i="1" dirty="0">
                  <a:solidFill>
                    <a:srgbClr val="002060"/>
                  </a:solidFill>
                </a:rPr>
                <a:t>Ingénierie-Design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784634" y="4698210"/>
              <a:ext cx="2512801" cy="40815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Innovation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116" y="2227635"/>
              <a:ext cx="3058840" cy="2395652"/>
            </a:xfrm>
            <a:prstGeom prst="rect">
              <a:avLst/>
            </a:prstGeom>
            <a:solidFill>
              <a:srgbClr val="FBBC72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784634" y="4089875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002060"/>
                  </a:solidFill>
                </a:rPr>
                <a:t>Activités créatives</a:t>
              </a:r>
            </a:p>
          </p:txBody>
        </p:sp>
        <p:sp>
          <p:nvSpPr>
            <p:cNvPr id="12" name="Flèche droite 11"/>
            <p:cNvSpPr/>
            <p:nvPr/>
          </p:nvSpPr>
          <p:spPr>
            <a:xfrm rot="16200000">
              <a:off x="1911856" y="4386984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Flèche droite 12"/>
            <p:cNvSpPr/>
            <p:nvPr/>
          </p:nvSpPr>
          <p:spPr>
            <a:xfrm rot="16200000">
              <a:off x="1920166" y="5039612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Flèche droite 13"/>
            <p:cNvSpPr/>
            <p:nvPr/>
          </p:nvSpPr>
          <p:spPr>
            <a:xfrm rot="16200000">
              <a:off x="1911855" y="3821126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756383" y="2506506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002060"/>
                  </a:solidFill>
                </a:rPr>
                <a:t>Démarche de créativité</a:t>
              </a: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983" y="1321889"/>
              <a:ext cx="646163" cy="656031"/>
            </a:xfrm>
            <a:prstGeom prst="rect">
              <a:avLst/>
            </a:prstGeom>
          </p:spPr>
        </p:pic>
        <p:sp>
          <p:nvSpPr>
            <p:cNvPr id="17" name="Flèche droite 16"/>
            <p:cNvSpPr/>
            <p:nvPr/>
          </p:nvSpPr>
          <p:spPr>
            <a:xfrm rot="5400000">
              <a:off x="1903544" y="2730908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05E0E6D-557D-F848-8E21-F5AA3F491DB7}"/>
              </a:ext>
            </a:extLst>
          </p:cNvPr>
          <p:cNvSpPr/>
          <p:nvPr/>
        </p:nvSpPr>
        <p:spPr>
          <a:xfrm>
            <a:off x="1553705" y="591819"/>
            <a:ext cx="6204636" cy="651783"/>
          </a:xfrm>
          <a:prstGeom prst="rect">
            <a:avLst/>
          </a:prstGeom>
          <a:gradFill flip="none" rotWithShape="1">
            <a:gsLst>
              <a:gs pos="0">
                <a:srgbClr val="FF3F40"/>
              </a:gs>
              <a:gs pos="51000">
                <a:srgbClr val="FFC87C">
                  <a:lumMod val="96000"/>
                </a:srgbClr>
              </a:gs>
              <a:gs pos="100000">
                <a:srgbClr val="FF9E3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143424" y="548680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23054" y="553669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54656" y="570768"/>
            <a:ext cx="204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/>
              <a:t>Mixage </a:t>
            </a:r>
            <a:r>
              <a:rPr lang="fr-FR" b="1" dirty="0"/>
              <a:t>des démarches</a:t>
            </a:r>
          </a:p>
        </p:txBody>
      </p:sp>
      <p:grpSp>
        <p:nvGrpSpPr>
          <p:cNvPr id="22" name="Grouper 11"/>
          <p:cNvGrpSpPr/>
          <p:nvPr/>
        </p:nvGrpSpPr>
        <p:grpSpPr>
          <a:xfrm>
            <a:off x="6923406" y="2319814"/>
            <a:ext cx="1569968" cy="2417665"/>
            <a:chOff x="6923406" y="2319814"/>
            <a:chExt cx="1569968" cy="2417665"/>
          </a:xfrm>
        </p:grpSpPr>
        <p:sp>
          <p:nvSpPr>
            <p:cNvPr id="23" name="Rectangle 22"/>
            <p:cNvSpPr/>
            <p:nvPr/>
          </p:nvSpPr>
          <p:spPr>
            <a:xfrm>
              <a:off x="6923406" y="2544725"/>
              <a:ext cx="1569968" cy="1937496"/>
            </a:xfrm>
            <a:prstGeom prst="rect">
              <a:avLst/>
            </a:prstGeom>
            <a:gradFill flip="none" rotWithShape="1">
              <a:gsLst>
                <a:gs pos="0">
                  <a:srgbClr val="FF3F40"/>
                </a:gs>
                <a:gs pos="51000">
                  <a:srgbClr val="FFC87C">
                    <a:lumMod val="96000"/>
                  </a:srgbClr>
                </a:gs>
                <a:gs pos="100000">
                  <a:srgbClr val="FF9E32"/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3222" y="4069492"/>
              <a:ext cx="657940" cy="667987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487" y="2319814"/>
              <a:ext cx="646163" cy="65603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6724E7E-076D-8348-9C1F-996B9D7D8D5B}"/>
              </a:ext>
            </a:extLst>
          </p:cNvPr>
          <p:cNvSpPr/>
          <p:nvPr/>
        </p:nvSpPr>
        <p:spPr>
          <a:xfrm>
            <a:off x="0" y="359235"/>
            <a:ext cx="1149928" cy="36448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SI / CIT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247CA4-A056-9741-9E0F-024216126320}"/>
              </a:ext>
            </a:extLst>
          </p:cNvPr>
          <p:cNvSpPr/>
          <p:nvPr/>
        </p:nvSpPr>
        <p:spPr>
          <a:xfrm>
            <a:off x="0" y="-827"/>
            <a:ext cx="1560235" cy="364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Rentrée 2019</a:t>
            </a:r>
          </a:p>
        </p:txBody>
      </p:sp>
      <p:grpSp>
        <p:nvGrpSpPr>
          <p:cNvPr id="28" name="Grouper 10"/>
          <p:cNvGrpSpPr/>
          <p:nvPr/>
        </p:nvGrpSpPr>
        <p:grpSpPr>
          <a:xfrm>
            <a:off x="3727209" y="1321889"/>
            <a:ext cx="3223905" cy="4025901"/>
            <a:chOff x="3727209" y="1321889"/>
            <a:chExt cx="3223905" cy="4025901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3727209" y="1527731"/>
              <a:ext cx="3057652" cy="1011577"/>
            </a:xfrm>
            <a:prstGeom prst="roundRect">
              <a:avLst>
                <a:gd name="adj" fmla="val 10435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fr-FR" sz="2000" i="1" dirty="0">
                  <a:solidFill>
                    <a:srgbClr val="002060"/>
                  </a:solidFill>
                </a:rPr>
                <a:t>Approche</a:t>
              </a:r>
              <a:br>
                <a:rPr lang="fr-FR" sz="2000" i="1" dirty="0">
                  <a:solidFill>
                    <a:srgbClr val="002060"/>
                  </a:solidFill>
                </a:rPr>
              </a:br>
              <a:r>
                <a:rPr lang="fr-FR" sz="2000" i="1" dirty="0">
                  <a:solidFill>
                    <a:srgbClr val="002060"/>
                  </a:solidFill>
                </a:rPr>
                <a:t>Recherche développement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7209" y="2227636"/>
              <a:ext cx="3057652" cy="2395652"/>
            </a:xfrm>
            <a:prstGeom prst="rect">
              <a:avLst/>
            </a:prstGeom>
            <a:solidFill>
              <a:srgbClr val="FF7A54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3963255" y="4698210"/>
              <a:ext cx="2502421" cy="408154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accent5">
                      <a:lumMod val="75000"/>
                    </a:schemeClr>
                  </a:solidFill>
                </a:rPr>
                <a:t>Investigation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3955177" y="4077331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002060"/>
                  </a:solidFill>
                </a:rPr>
                <a:t>Activités expérimentales</a:t>
              </a:r>
            </a:p>
          </p:txBody>
        </p:sp>
        <p:sp>
          <p:nvSpPr>
            <p:cNvPr id="33" name="Flèche droite 32"/>
            <p:cNvSpPr/>
            <p:nvPr/>
          </p:nvSpPr>
          <p:spPr>
            <a:xfrm rot="16200000">
              <a:off x="5114832" y="4379823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Flèche droite 33"/>
            <p:cNvSpPr/>
            <p:nvPr/>
          </p:nvSpPr>
          <p:spPr>
            <a:xfrm rot="16200000">
              <a:off x="5139013" y="5026777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5" name="Flèche droite 34"/>
            <p:cNvSpPr/>
            <p:nvPr/>
          </p:nvSpPr>
          <p:spPr>
            <a:xfrm rot="16200000">
              <a:off x="5115203" y="3789376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3946919" y="2513800"/>
              <a:ext cx="2536544" cy="283697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rgbClr val="002060"/>
                  </a:solidFill>
                </a:rPr>
                <a:t>Démarche scientifique</a:t>
              </a:r>
            </a:p>
          </p:txBody>
        </p:sp>
        <p:sp>
          <p:nvSpPr>
            <p:cNvPr id="37" name="Flèche droite 36"/>
            <p:cNvSpPr/>
            <p:nvPr/>
          </p:nvSpPr>
          <p:spPr>
            <a:xfrm rot="5400000">
              <a:off x="5094080" y="2738202"/>
              <a:ext cx="282102" cy="359923"/>
            </a:xfrm>
            <a:prstGeom prst="rightArrow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174" y="1321889"/>
              <a:ext cx="657940" cy="667987"/>
            </a:xfrm>
            <a:prstGeom prst="rect">
              <a:avLst/>
            </a:prstGeom>
          </p:spPr>
        </p:pic>
      </p:grpSp>
      <p:sp>
        <p:nvSpPr>
          <p:cNvPr id="39" name="Flèche droite 38"/>
          <p:cNvSpPr/>
          <p:nvPr/>
        </p:nvSpPr>
        <p:spPr>
          <a:xfrm>
            <a:off x="297724" y="2982246"/>
            <a:ext cx="8797635" cy="9786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r 12"/>
          <p:cNvGrpSpPr/>
          <p:nvPr/>
        </p:nvGrpSpPr>
        <p:grpSpPr>
          <a:xfrm>
            <a:off x="777308" y="3023523"/>
            <a:ext cx="2543870" cy="879580"/>
            <a:chOff x="777308" y="3023523"/>
            <a:chExt cx="2543870" cy="879580"/>
          </a:xfrm>
        </p:grpSpPr>
        <p:sp>
          <p:nvSpPr>
            <p:cNvPr id="41" name="Rectangle 40"/>
            <p:cNvSpPr/>
            <p:nvPr/>
          </p:nvSpPr>
          <p:spPr>
            <a:xfrm>
              <a:off x="2241178" y="3028473"/>
              <a:ext cx="1080000" cy="87463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Approche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design des produits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7308" y="3023523"/>
              <a:ext cx="1080000" cy="874630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Cahier</a:t>
              </a:r>
              <a:br>
                <a:rPr lang="fr-FR" sz="1200" dirty="0">
                  <a:solidFill>
                    <a:schemeClr val="tx1"/>
                  </a:solidFill>
                </a:rPr>
              </a:br>
              <a:r>
                <a:rPr lang="fr-FR" sz="1200" dirty="0">
                  <a:solidFill>
                    <a:schemeClr val="tx1"/>
                  </a:solidFill>
                </a:rPr>
                <a:t>des charges succinct</a:t>
              </a:r>
            </a:p>
          </p:txBody>
        </p:sp>
      </p:grpSp>
      <p:grpSp>
        <p:nvGrpSpPr>
          <p:cNvPr id="43" name="Grouper 13"/>
          <p:cNvGrpSpPr/>
          <p:nvPr/>
        </p:nvGrpSpPr>
        <p:grpSpPr>
          <a:xfrm>
            <a:off x="3945519" y="3037505"/>
            <a:ext cx="2594507" cy="838716"/>
            <a:chOff x="3945519" y="3037505"/>
            <a:chExt cx="2594507" cy="838716"/>
          </a:xfrm>
        </p:grpSpPr>
        <p:sp>
          <p:nvSpPr>
            <p:cNvPr id="44" name="Rectangle 43"/>
            <p:cNvSpPr/>
            <p:nvPr/>
          </p:nvSpPr>
          <p:spPr>
            <a:xfrm>
              <a:off x="3945519" y="3037505"/>
              <a:ext cx="1080000" cy="838716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Problématique très ciblée à résoudre collectivement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60026" y="3039411"/>
              <a:ext cx="1080000" cy="824294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Fablab pour réaliser le support expérimental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136569" y="3045949"/>
            <a:ext cx="1080000" cy="874630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200" dirty="0">
                <a:solidFill>
                  <a:schemeClr val="tx1"/>
                </a:solidFill>
              </a:rPr>
              <a:t>Fablab pour matérialiser</a:t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et réaliser</a:t>
            </a:r>
          </a:p>
        </p:txBody>
      </p:sp>
    </p:spTree>
    <p:extLst>
      <p:ext uri="{BB962C8B-B14F-4D97-AF65-F5344CB8AC3E}">
        <p14:creationId xmlns:p14="http://schemas.microsoft.com/office/powerpoint/2010/main" val="13332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rde 2"/>
          <p:cNvSpPr/>
          <p:nvPr/>
        </p:nvSpPr>
        <p:spPr>
          <a:xfrm flipH="1">
            <a:off x="1040237" y="332656"/>
            <a:ext cx="6986407" cy="6649279"/>
          </a:xfrm>
          <a:prstGeom prst="chord">
            <a:avLst>
              <a:gd name="adj1" fmla="val 5422108"/>
              <a:gd name="adj2" fmla="val 16156809"/>
            </a:avLst>
          </a:prstGeom>
          <a:gradFill flip="none" rotWithShape="1">
            <a:gsLst>
              <a:gs pos="52000">
                <a:schemeClr val="accent6">
                  <a:tint val="100000"/>
                  <a:shade val="100000"/>
                  <a:satMod val="130000"/>
                </a:schemeClr>
              </a:gs>
              <a:gs pos="100000">
                <a:srgbClr val="FBBC72"/>
              </a:gs>
              <a:gs pos="77000">
                <a:schemeClr val="accent6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²</a:t>
            </a:r>
          </a:p>
        </p:txBody>
      </p:sp>
      <p:sp>
        <p:nvSpPr>
          <p:cNvPr id="4" name="Corde 3"/>
          <p:cNvSpPr/>
          <p:nvPr/>
        </p:nvSpPr>
        <p:spPr>
          <a:xfrm>
            <a:off x="1235905" y="332656"/>
            <a:ext cx="6845077" cy="6649279"/>
          </a:xfrm>
          <a:prstGeom prst="chord">
            <a:avLst>
              <a:gd name="adj1" fmla="val 5508656"/>
              <a:gd name="adj2" fmla="val 16113198"/>
            </a:avLst>
          </a:prstGeom>
          <a:gradFill flip="none" rotWithShape="1">
            <a:gsLst>
              <a:gs pos="28000">
                <a:schemeClr val="accent2">
                  <a:tint val="100000"/>
                  <a:shade val="100000"/>
                  <a:satMod val="130000"/>
                </a:schemeClr>
              </a:gs>
              <a:gs pos="59000">
                <a:srgbClr val="E86D6B"/>
              </a:gs>
              <a:gs pos="100000">
                <a:srgbClr val="FBBC72"/>
              </a:gs>
            </a:gsLst>
            <a:lin ang="0" scaled="1"/>
            <a:tileRect/>
          </a:gra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12837" y="550430"/>
            <a:ext cx="62228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SI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74" y="542125"/>
            <a:ext cx="96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800" dirty="0"/>
              <a:t>CIT</a:t>
            </a:r>
          </a:p>
        </p:txBody>
      </p:sp>
      <p:sp>
        <p:nvSpPr>
          <p:cNvPr id="7" name="Ellipse 6"/>
          <p:cNvSpPr/>
          <p:nvPr/>
        </p:nvSpPr>
        <p:spPr>
          <a:xfrm>
            <a:off x="2566094" y="1643708"/>
            <a:ext cx="4071304" cy="4071304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39818" y="3320458"/>
            <a:ext cx="15520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Expérimenter</a:t>
            </a:r>
          </a:p>
          <a:p>
            <a:r>
              <a:rPr lang="fr-FR" b="1" dirty="0"/>
              <a:t>Simuler</a:t>
            </a:r>
          </a:p>
          <a:p>
            <a:r>
              <a:rPr lang="fr-FR" b="1" dirty="0"/>
              <a:t>Communiquer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2617" y="1175196"/>
            <a:ext cx="2816319" cy="8402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/>
              <a:t>C’est vivre la</a:t>
            </a:r>
            <a:br>
              <a:rPr lang="fr-FR" dirty="0"/>
            </a:br>
            <a:r>
              <a:rPr lang="fr-FR" dirty="0"/>
              <a:t>démarche de créativité</a:t>
            </a:r>
            <a:br>
              <a:rPr lang="fr-FR" dirty="0"/>
            </a:br>
            <a:r>
              <a:rPr lang="fr-FR" dirty="0"/>
              <a:t>en menant </a:t>
            </a:r>
            <a:r>
              <a:rPr lang="fr-FR" b="1" dirty="0"/>
              <a:t>des projets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3432" y="1167164"/>
            <a:ext cx="226088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/>
              <a:t>C’est pratiquer une démarche scientifique en relevant </a:t>
            </a:r>
            <a:r>
              <a:rPr lang="fr-FR" b="1" dirty="0"/>
              <a:t>des défis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9190" y="3329601"/>
            <a:ext cx="15520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/>
              <a:t>Innover</a:t>
            </a:r>
          </a:p>
          <a:p>
            <a:pPr algn="r"/>
            <a:r>
              <a:rPr lang="fr-FR" b="1" dirty="0"/>
              <a:t>Créer</a:t>
            </a:r>
          </a:p>
          <a:p>
            <a:pPr algn="r"/>
            <a:r>
              <a:rPr lang="fr-FR" b="1" dirty="0"/>
              <a:t>Communiquer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2134" y="2419412"/>
            <a:ext cx="2101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Un Fablab pour expérimenter et créer</a:t>
            </a:r>
          </a:p>
        </p:txBody>
      </p:sp>
      <p:sp>
        <p:nvSpPr>
          <p:cNvPr id="13" name="Ellipse 12"/>
          <p:cNvSpPr/>
          <p:nvPr/>
        </p:nvSpPr>
        <p:spPr>
          <a:xfrm>
            <a:off x="4562856" y="3679360"/>
            <a:ext cx="45720" cy="457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3D71F54-CB6D-2948-844C-5D4F2D6DE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957" y="4641633"/>
            <a:ext cx="2582716" cy="24581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49872" y="5238226"/>
            <a:ext cx="1225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Un mixage possible entre</a:t>
            </a:r>
            <a:br>
              <a:rPr lang="fr-FR" sz="1200" b="1" dirty="0"/>
            </a:br>
            <a:r>
              <a:rPr lang="fr-FR" sz="1200" b="1" dirty="0"/>
              <a:t>les deux enseignements</a:t>
            </a:r>
          </a:p>
        </p:txBody>
      </p:sp>
      <p:sp>
        <p:nvSpPr>
          <p:cNvPr id="16" name="Ellipse 15"/>
          <p:cNvSpPr/>
          <p:nvPr/>
        </p:nvSpPr>
        <p:spPr>
          <a:xfrm>
            <a:off x="3803307" y="2910666"/>
            <a:ext cx="1537385" cy="1537385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AF52F2C-652F-5643-AC0F-0147115A2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863" y="1630512"/>
            <a:ext cx="1191457" cy="2101021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7B1D2D5-4E27-254D-B713-3A30B7C39429}"/>
              </a:ext>
            </a:extLst>
          </p:cNvPr>
          <p:cNvCxnSpPr>
            <a:cxnSpLocks/>
          </p:cNvCxnSpPr>
          <p:nvPr/>
        </p:nvCxnSpPr>
        <p:spPr>
          <a:xfrm>
            <a:off x="4966369" y="9236142"/>
            <a:ext cx="855526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3C83F88-1901-0E41-AE0F-31C6FDD4D0A7}"/>
              </a:ext>
            </a:extLst>
          </p:cNvPr>
          <p:cNvCxnSpPr>
            <a:cxnSpLocks/>
          </p:cNvCxnSpPr>
          <p:nvPr/>
        </p:nvCxnSpPr>
        <p:spPr>
          <a:xfrm flipH="1">
            <a:off x="3150381" y="5711312"/>
            <a:ext cx="52971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C23733E-E3A3-D346-8762-79C417FE6420}"/>
              </a:ext>
            </a:extLst>
          </p:cNvPr>
          <p:cNvCxnSpPr>
            <a:cxnSpLocks/>
          </p:cNvCxnSpPr>
          <p:nvPr/>
        </p:nvCxnSpPr>
        <p:spPr>
          <a:xfrm flipV="1">
            <a:off x="3160698" y="4279523"/>
            <a:ext cx="0" cy="143549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17AD552-3E7A-D541-8FD3-6EA5AAC0F4A4}"/>
              </a:ext>
            </a:extLst>
          </p:cNvPr>
          <p:cNvCxnSpPr>
            <a:cxnSpLocks/>
          </p:cNvCxnSpPr>
          <p:nvPr/>
        </p:nvCxnSpPr>
        <p:spPr>
          <a:xfrm flipH="1">
            <a:off x="5449021" y="5711932"/>
            <a:ext cx="529711" cy="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6E7C452-FEE0-004F-BA97-6A696FEA3537}"/>
              </a:ext>
            </a:extLst>
          </p:cNvPr>
          <p:cNvCxnSpPr>
            <a:cxnSpLocks/>
          </p:cNvCxnSpPr>
          <p:nvPr/>
        </p:nvCxnSpPr>
        <p:spPr>
          <a:xfrm flipV="1">
            <a:off x="5978732" y="4280143"/>
            <a:ext cx="0" cy="1435490"/>
          </a:xfrm>
          <a:prstGeom prst="line">
            <a:avLst/>
          </a:prstGeom>
          <a:ln w="9525">
            <a:solidFill>
              <a:schemeClr val="bg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9116625">
            <a:off x="3533606" y="4658626"/>
            <a:ext cx="2067194" cy="2067194"/>
          </a:xfrm>
          <a:prstGeom prst="arc">
            <a:avLst>
              <a:gd name="adj1" fmla="val 13423137"/>
              <a:gd name="adj2" fmla="val 2382264"/>
            </a:avLst>
          </a:prstGeom>
          <a:ln w="31750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000" y="2133397"/>
            <a:ext cx="1764795" cy="13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345</Words>
  <Application>Microsoft Office PowerPoint</Application>
  <PresentationFormat>Affichage à l'écran (4:3)</PresentationFormat>
  <Paragraphs>113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MS PGothic</vt:lpstr>
      <vt:lpstr>Arial</vt:lpstr>
      <vt:lpstr>Calibri</vt:lpstr>
      <vt:lpstr>Thème Office</vt:lpstr>
      <vt:lpstr>Séminaire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CAFFIN</dc:creator>
  <cp:lastModifiedBy>bcirefice</cp:lastModifiedBy>
  <cp:revision>19</cp:revision>
  <cp:lastPrinted>2015-09-15T11:13:21Z</cp:lastPrinted>
  <dcterms:created xsi:type="dcterms:W3CDTF">2015-09-14T13:23:21Z</dcterms:created>
  <dcterms:modified xsi:type="dcterms:W3CDTF">2019-04-08T20:42:12Z</dcterms:modified>
  <cp:contentStatus/>
</cp:coreProperties>
</file>