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66" r:id="rId5"/>
    <p:sldId id="270" r:id="rId6"/>
    <p:sldId id="267" r:id="rId7"/>
    <p:sldId id="268" r:id="rId8"/>
    <p:sldId id="256" r:id="rId9"/>
    <p:sldId id="257" r:id="rId10"/>
    <p:sldId id="258" r:id="rId11"/>
    <p:sldId id="259" r:id="rId12"/>
    <p:sldId id="260" r:id="rId13"/>
    <p:sldId id="263" r:id="rId14"/>
    <p:sldId id="264" r:id="rId15"/>
    <p:sldId id="271" r:id="rId16"/>
    <p:sldId id="272" r:id="rId17"/>
    <p:sldId id="273" r:id="rId18"/>
    <p:sldId id="269" r:id="rId19"/>
    <p:sldId id="275" r:id="rId20"/>
    <p:sldId id="276" r:id="rId21"/>
    <p:sldId id="277" r:id="rId22"/>
    <p:sldId id="278" r:id="rId23"/>
    <p:sldId id="279"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FF"/>
    <a:srgbClr val="77FDB0"/>
    <a:srgbClr val="D3D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6803" autoAdjust="0"/>
  </p:normalViewPr>
  <p:slideViewPr>
    <p:cSldViewPr snapToGrid="0">
      <p:cViewPr varScale="1">
        <p:scale>
          <a:sx n="113" d="100"/>
          <a:sy n="113" d="100"/>
        </p:scale>
        <p:origin x="272" y="184"/>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12157-F08C-47C8-B620-B4D8E3FD09A8}" type="datetimeFigureOut">
              <a:rPr lang="fr-FR" smtClean="0"/>
              <a:t>30/06/2022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26552-F34B-41C8-AFEE-13106978EBB1}" type="slidenum">
              <a:rPr lang="fr-FR" smtClean="0"/>
              <a:t>‹N°›</a:t>
            </a:fld>
            <a:endParaRPr lang="fr-FR"/>
          </a:p>
        </p:txBody>
      </p:sp>
    </p:spTree>
    <p:extLst>
      <p:ext uri="{BB962C8B-B14F-4D97-AF65-F5344CB8AC3E}">
        <p14:creationId xmlns:p14="http://schemas.microsoft.com/office/powerpoint/2010/main" val="116170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E26552-F34B-41C8-AFEE-13106978EBB1}" type="slidenum">
              <a:rPr lang="fr-FR" smtClean="0"/>
              <a:t>1</a:t>
            </a:fld>
            <a:endParaRPr lang="fr-FR"/>
          </a:p>
        </p:txBody>
      </p:sp>
    </p:spTree>
    <p:extLst>
      <p:ext uri="{BB962C8B-B14F-4D97-AF65-F5344CB8AC3E}">
        <p14:creationId xmlns:p14="http://schemas.microsoft.com/office/powerpoint/2010/main" val="56012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E26552-F34B-41C8-AFEE-13106978EBB1}" type="slidenum">
              <a:rPr lang="fr-FR" smtClean="0"/>
              <a:t>2</a:t>
            </a:fld>
            <a:endParaRPr lang="fr-FR"/>
          </a:p>
        </p:txBody>
      </p:sp>
    </p:spTree>
    <p:extLst>
      <p:ext uri="{BB962C8B-B14F-4D97-AF65-F5344CB8AC3E}">
        <p14:creationId xmlns:p14="http://schemas.microsoft.com/office/powerpoint/2010/main" val="2302521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6618000"/>
            <a:ext cx="24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8" name="Rectangle 7">
            <a:extLst>
              <a:ext uri="{FF2B5EF4-FFF2-40B4-BE49-F238E27FC236}">
                <a16:creationId xmlns:a16="http://schemas.microsoft.com/office/drawing/2014/main" id="{167BBB15-2C38-4660-AA50-94A7BC108258}"/>
              </a:ext>
            </a:extLst>
          </p:cNvPr>
          <p:cNvSpPr/>
          <p:nvPr userDrawn="1"/>
        </p:nvSpPr>
        <p:spPr>
          <a:xfrm>
            <a:off x="3048000" y="6516999"/>
            <a:ext cx="6096000" cy="230832"/>
          </a:xfrm>
          <a:prstGeom prst="rect">
            <a:avLst/>
          </a:prstGeom>
        </p:spPr>
        <p:txBody>
          <a:bodyPr>
            <a:spAutoFit/>
          </a:bodyPr>
          <a:lstStyle/>
          <a:p>
            <a:pPr algn="ctr"/>
            <a:r>
              <a:rPr lang="fr-FR" sz="900" dirty="0">
                <a:latin typeface="Marianne" panose="02000000000000000000" pitchFamily="50" charset="0"/>
              </a:rPr>
              <a:t>Direction du numérique pour l’éducation – Sous-direction de la transformation numérique</a:t>
            </a:r>
          </a:p>
        </p:txBody>
      </p:sp>
    </p:spTree>
    <p:extLst>
      <p:ext uri="{BB962C8B-B14F-4D97-AF65-F5344CB8AC3E}">
        <p14:creationId xmlns:p14="http://schemas.microsoft.com/office/powerpoint/2010/main" val="165874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4" name="Rectangle 3">
            <a:extLst>
              <a:ext uri="{FF2B5EF4-FFF2-40B4-BE49-F238E27FC236}">
                <a16:creationId xmlns:a16="http://schemas.microsoft.com/office/drawing/2014/main" id="{F2791FB2-41E8-4476-8D3C-0360CC86B86F}"/>
              </a:ext>
            </a:extLst>
          </p:cNvPr>
          <p:cNvSpPr/>
          <p:nvPr userDrawn="1"/>
        </p:nvSpPr>
        <p:spPr>
          <a:xfrm>
            <a:off x="3048000" y="6516999"/>
            <a:ext cx="6096000" cy="230832"/>
          </a:xfrm>
          <a:prstGeom prst="rect">
            <a:avLst/>
          </a:prstGeom>
        </p:spPr>
        <p:txBody>
          <a:bodyPr>
            <a:spAutoFit/>
          </a:bodyPr>
          <a:lstStyle/>
          <a:p>
            <a:pPr algn="ctr"/>
            <a:r>
              <a:rPr lang="fr-FR" sz="900" dirty="0">
                <a:latin typeface="Marianne" panose="02000000000000000000" pitchFamily="50" charset="0"/>
              </a:rPr>
              <a:t>Direction du numérique pour l’éducation – Sous-direction de la transformation numérique</a:t>
            </a:r>
          </a:p>
        </p:txBody>
      </p:sp>
    </p:spTree>
    <p:extLst>
      <p:ext uri="{BB962C8B-B14F-4D97-AF65-F5344CB8AC3E}">
        <p14:creationId xmlns:p14="http://schemas.microsoft.com/office/powerpoint/2010/main" val="324269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35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38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61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E5F838-0426-0449-ABA4-FFB462A245C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7EAE75D-5292-4F4E-A5DD-8AD8B8C980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D7834E6-B4DE-1E43-A94C-916E30837F4F}"/>
              </a:ext>
            </a:extLst>
          </p:cNvPr>
          <p:cNvSpPr>
            <a:spLocks noGrp="1"/>
          </p:cNvSpPr>
          <p:nvPr>
            <p:ph type="dt" sz="half" idx="10"/>
          </p:nvPr>
        </p:nvSpPr>
        <p:spPr/>
        <p:txBody>
          <a:bodyPr/>
          <a:lstStyle/>
          <a:p>
            <a:fld id="{00B34A33-182F-434F-A83D-36EF5F9C5485}" type="datetimeFigureOut">
              <a:rPr lang="fr-FR" smtClean="0"/>
              <a:t>30/06/2022</a:t>
            </a:fld>
            <a:endParaRPr lang="fr-FR"/>
          </a:p>
        </p:txBody>
      </p:sp>
      <p:sp>
        <p:nvSpPr>
          <p:cNvPr id="5" name="Espace réservé du pied de page 4">
            <a:extLst>
              <a:ext uri="{FF2B5EF4-FFF2-40B4-BE49-F238E27FC236}">
                <a16:creationId xmlns:a16="http://schemas.microsoft.com/office/drawing/2014/main" id="{74114335-448B-F640-AD6A-DFE6D99DE7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C95C81-11ED-6C4A-A5DC-1BF7911CF4B1}"/>
              </a:ext>
            </a:extLst>
          </p:cNvPr>
          <p:cNvSpPr>
            <a:spLocks noGrp="1"/>
          </p:cNvSpPr>
          <p:nvPr>
            <p:ph type="sldNum" sz="quarter" idx="12"/>
          </p:nvPr>
        </p:nvSpPr>
        <p:spPr/>
        <p:txBody>
          <a:bodyPr/>
          <a:lstStyle/>
          <a:p>
            <a:fld id="{B680904E-B48B-DD44-84F9-D0E56AC95896}" type="slidenum">
              <a:rPr lang="fr-FR" smtClean="0"/>
              <a:t>‹N°›</a:t>
            </a:fld>
            <a:endParaRPr lang="fr-FR"/>
          </a:p>
        </p:txBody>
      </p:sp>
    </p:spTree>
    <p:extLst>
      <p:ext uri="{BB962C8B-B14F-4D97-AF65-F5344CB8AC3E}">
        <p14:creationId xmlns:p14="http://schemas.microsoft.com/office/powerpoint/2010/main" val="28036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797AC-EE1A-B847-B9E1-C5F77D7BF4A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022AF65-DD89-E848-8097-101446B2DED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28B5E6-63F9-9D41-AF8E-8E039393F7D9}"/>
              </a:ext>
            </a:extLst>
          </p:cNvPr>
          <p:cNvSpPr>
            <a:spLocks noGrp="1"/>
          </p:cNvSpPr>
          <p:nvPr>
            <p:ph type="dt" sz="half" idx="10"/>
          </p:nvPr>
        </p:nvSpPr>
        <p:spPr/>
        <p:txBody>
          <a:bodyPr/>
          <a:lstStyle/>
          <a:p>
            <a:fld id="{00B34A33-182F-434F-A83D-36EF5F9C5485}" type="datetimeFigureOut">
              <a:rPr lang="fr-FR" smtClean="0"/>
              <a:t>30/06/2022</a:t>
            </a:fld>
            <a:endParaRPr lang="fr-FR"/>
          </a:p>
        </p:txBody>
      </p:sp>
      <p:sp>
        <p:nvSpPr>
          <p:cNvPr id="5" name="Espace réservé du pied de page 4">
            <a:extLst>
              <a:ext uri="{FF2B5EF4-FFF2-40B4-BE49-F238E27FC236}">
                <a16:creationId xmlns:a16="http://schemas.microsoft.com/office/drawing/2014/main" id="{0F590F30-F199-474B-B260-04ED2B5B07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436E1F-4123-2147-BD7D-8F32438CAB0C}"/>
              </a:ext>
            </a:extLst>
          </p:cNvPr>
          <p:cNvSpPr>
            <a:spLocks noGrp="1"/>
          </p:cNvSpPr>
          <p:nvPr>
            <p:ph type="sldNum" sz="quarter" idx="12"/>
          </p:nvPr>
        </p:nvSpPr>
        <p:spPr/>
        <p:txBody>
          <a:bodyPr/>
          <a:lstStyle/>
          <a:p>
            <a:fld id="{B680904E-B48B-DD44-84F9-D0E56AC95896}" type="slidenum">
              <a:rPr lang="fr-FR" smtClean="0"/>
              <a:t>‹N°›</a:t>
            </a:fld>
            <a:endParaRPr lang="fr-FR"/>
          </a:p>
        </p:txBody>
      </p:sp>
    </p:spTree>
    <p:extLst>
      <p:ext uri="{BB962C8B-B14F-4D97-AF65-F5344CB8AC3E}">
        <p14:creationId xmlns:p14="http://schemas.microsoft.com/office/powerpoint/2010/main" val="91695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5E68E3-BA72-4B18-8FB7-C117B480236C}"/>
              </a:ext>
            </a:extLst>
          </p:cNvPr>
          <p:cNvSpPr/>
          <p:nvPr userDrawn="1"/>
        </p:nvSpPr>
        <p:spPr>
          <a:xfrm>
            <a:off x="3048000" y="6516999"/>
            <a:ext cx="6096000" cy="230832"/>
          </a:xfrm>
          <a:prstGeom prst="rect">
            <a:avLst/>
          </a:prstGeom>
        </p:spPr>
        <p:txBody>
          <a:bodyPr>
            <a:spAutoFit/>
          </a:bodyPr>
          <a:lstStyle/>
          <a:p>
            <a:pPr algn="ctr"/>
            <a:r>
              <a:rPr lang="fr-FR" sz="900" dirty="0">
                <a:latin typeface="Marianne" panose="02000000000000000000" pitchFamily="50" charset="0"/>
              </a:rPr>
              <a:t>Direction du numérique pour l’éducation – Sous-direction de la transformation numérique</a:t>
            </a:r>
          </a:p>
        </p:txBody>
      </p:sp>
    </p:spTree>
    <p:extLst>
      <p:ext uri="{BB962C8B-B14F-4D97-AF65-F5344CB8AC3E}">
        <p14:creationId xmlns:p14="http://schemas.microsoft.com/office/powerpoint/2010/main" val="235118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l" defTabSz="474779" rtl="0" eaLnBrk="1" latinLnBrk="0" hangingPunct="1">
        <a:lnSpc>
          <a:spcPct val="90000"/>
        </a:lnSpc>
        <a:spcBef>
          <a:spcPct val="0"/>
        </a:spcBef>
        <a:buNone/>
        <a:defRPr sz="1324" b="1" kern="1200">
          <a:solidFill>
            <a:schemeClr val="tx1"/>
          </a:solidFill>
          <a:latin typeface="+mj-lt"/>
          <a:ea typeface="+mj-ea"/>
          <a:cs typeface="+mj-cs"/>
        </a:defRPr>
      </a:lvl1pPr>
    </p:titleStyle>
    <p:bodyStyle>
      <a:lvl1pPr marL="0" indent="0" algn="l" defTabSz="474779" rtl="0" eaLnBrk="1" latinLnBrk="0" hangingPunct="1">
        <a:lnSpc>
          <a:spcPct val="100000"/>
        </a:lnSpc>
        <a:spcBef>
          <a:spcPts val="0"/>
        </a:spcBef>
        <a:spcAft>
          <a:spcPts val="260"/>
        </a:spcAft>
        <a:buFont typeface="Arial" pitchFamily="34" charset="0"/>
        <a:buNone/>
        <a:defRPr sz="546" b="0" kern="1200">
          <a:solidFill>
            <a:schemeClr val="tx1"/>
          </a:solidFill>
          <a:latin typeface="+mn-lt"/>
          <a:ea typeface="+mn-ea"/>
          <a:cs typeface="+mn-cs"/>
        </a:defRPr>
      </a:lvl1pPr>
      <a:lvl2pPr marL="130845" indent="-37384" algn="l" defTabSz="474779" rtl="0" eaLnBrk="1" latinLnBrk="0" hangingPunct="1">
        <a:lnSpc>
          <a:spcPct val="100000"/>
        </a:lnSpc>
        <a:spcBef>
          <a:spcPts val="312"/>
        </a:spcBef>
        <a:spcAft>
          <a:spcPts val="312"/>
        </a:spcAft>
        <a:buFont typeface="Arial" pitchFamily="34" charset="0"/>
        <a:buChar char="•"/>
        <a:defRPr sz="494" kern="1200">
          <a:solidFill>
            <a:schemeClr val="tx1"/>
          </a:solidFill>
          <a:latin typeface="+mn-lt"/>
          <a:ea typeface="+mn-ea"/>
          <a:cs typeface="+mn-cs"/>
        </a:defRPr>
      </a:lvl2pPr>
      <a:lvl3pPr marL="224305" indent="-37384" algn="l" defTabSz="474779" rtl="0" eaLnBrk="1" latinLnBrk="0" hangingPunct="1">
        <a:lnSpc>
          <a:spcPct val="100000"/>
        </a:lnSpc>
        <a:spcBef>
          <a:spcPts val="52"/>
        </a:spcBef>
        <a:spcAft>
          <a:spcPts val="52"/>
        </a:spcAft>
        <a:buSzPct val="100000"/>
        <a:buFont typeface="Arial" pitchFamily="34" charset="0"/>
        <a:buChar char="•"/>
        <a:defRPr sz="442" kern="1200">
          <a:solidFill>
            <a:schemeClr val="tx1"/>
          </a:solidFill>
          <a:latin typeface="+mn-lt"/>
          <a:ea typeface="+mn-ea"/>
          <a:cs typeface="+mn-cs"/>
        </a:defRPr>
      </a:lvl3pPr>
      <a:lvl4pPr marL="317766" indent="-37384" algn="l" defTabSz="474779" rtl="0" eaLnBrk="1" latinLnBrk="0" hangingPunct="1">
        <a:lnSpc>
          <a:spcPct val="100000"/>
        </a:lnSpc>
        <a:spcBef>
          <a:spcPts val="52"/>
        </a:spcBef>
        <a:spcAft>
          <a:spcPts val="52"/>
        </a:spcAft>
        <a:buSzPct val="100000"/>
        <a:buFont typeface="Arial" pitchFamily="34" charset="0"/>
        <a:buChar char="•"/>
        <a:defRPr sz="390" kern="1200">
          <a:solidFill>
            <a:schemeClr val="tx1"/>
          </a:solidFill>
          <a:latin typeface="+mn-lt"/>
          <a:ea typeface="+mn-ea"/>
          <a:cs typeface="+mn-cs"/>
        </a:defRPr>
      </a:lvl4pPr>
      <a:lvl5pPr marL="429918" indent="-37384" algn="l" defTabSz="474779" rtl="0" eaLnBrk="1" latinLnBrk="0" hangingPunct="1">
        <a:lnSpc>
          <a:spcPct val="100000"/>
        </a:lnSpc>
        <a:spcBef>
          <a:spcPts val="52"/>
        </a:spcBef>
        <a:spcAft>
          <a:spcPts val="52"/>
        </a:spcAft>
        <a:buSzPct val="100000"/>
        <a:buFont typeface="Arial" pitchFamily="34" charset="0"/>
        <a:buChar char="•"/>
        <a:defRPr sz="363" kern="1200">
          <a:solidFill>
            <a:schemeClr val="tx1"/>
          </a:solidFill>
          <a:latin typeface="+mn-lt"/>
          <a:ea typeface="+mn-ea"/>
          <a:cs typeface="+mn-cs"/>
        </a:defRPr>
      </a:lvl5pPr>
      <a:lvl6pPr marL="1305643" indent="-118695" algn="l" defTabSz="474779" rtl="0" eaLnBrk="1" latinLnBrk="0" hangingPunct="1">
        <a:spcBef>
          <a:spcPct val="20000"/>
        </a:spcBef>
        <a:buFont typeface="Arial" pitchFamily="34" charset="0"/>
        <a:buChar char="•"/>
        <a:defRPr sz="1038" kern="1200">
          <a:solidFill>
            <a:schemeClr val="tx1"/>
          </a:solidFill>
          <a:latin typeface="+mn-lt"/>
          <a:ea typeface="+mn-ea"/>
          <a:cs typeface="+mn-cs"/>
        </a:defRPr>
      </a:lvl6pPr>
      <a:lvl7pPr marL="1543033" indent="-118695" algn="l" defTabSz="474779" rtl="0" eaLnBrk="1" latinLnBrk="0" hangingPunct="1">
        <a:spcBef>
          <a:spcPct val="20000"/>
        </a:spcBef>
        <a:buFont typeface="Arial" pitchFamily="34" charset="0"/>
        <a:buChar char="•"/>
        <a:defRPr sz="1038" kern="1200">
          <a:solidFill>
            <a:schemeClr val="tx1"/>
          </a:solidFill>
          <a:latin typeface="+mn-lt"/>
          <a:ea typeface="+mn-ea"/>
          <a:cs typeface="+mn-cs"/>
        </a:defRPr>
      </a:lvl7pPr>
      <a:lvl8pPr marL="1780423" indent="-118695" algn="l" defTabSz="474779" rtl="0" eaLnBrk="1" latinLnBrk="0" hangingPunct="1">
        <a:spcBef>
          <a:spcPct val="20000"/>
        </a:spcBef>
        <a:buFont typeface="Arial" pitchFamily="34" charset="0"/>
        <a:buChar char="•"/>
        <a:defRPr sz="1038" kern="1200">
          <a:solidFill>
            <a:schemeClr val="tx1"/>
          </a:solidFill>
          <a:latin typeface="+mn-lt"/>
          <a:ea typeface="+mn-ea"/>
          <a:cs typeface="+mn-cs"/>
        </a:defRPr>
      </a:lvl8pPr>
      <a:lvl9pPr marL="2017812" indent="-118695" algn="l" defTabSz="474779" rtl="0" eaLnBrk="1" latinLnBrk="0" hangingPunct="1">
        <a:spcBef>
          <a:spcPct val="20000"/>
        </a:spcBef>
        <a:buFont typeface="Arial" pitchFamily="34" charset="0"/>
        <a:buChar char="•"/>
        <a:defRPr sz="1038" kern="1200">
          <a:solidFill>
            <a:schemeClr val="tx1"/>
          </a:solidFill>
          <a:latin typeface="+mn-lt"/>
          <a:ea typeface="+mn-ea"/>
          <a:cs typeface="+mn-cs"/>
        </a:defRPr>
      </a:lvl9pPr>
    </p:bodyStyle>
    <p:otherStyle>
      <a:defPPr>
        <a:defRPr lang="fr-FR"/>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sketchup.com/" TargetMode="External"/><Relationship Id="rId11" Type="http://schemas.openxmlformats.org/officeDocument/2006/relationships/image" Target="../media/image26.jpeg"/><Relationship Id="rId5" Type="http://schemas.openxmlformats.org/officeDocument/2006/relationships/hyperlink" Target="https://3dwarehouse.sketchup.com/" TargetMode="External"/><Relationship Id="rId10" Type="http://schemas.openxmlformats.org/officeDocument/2006/relationships/hyperlink" Target="https://gmsh.info/" TargetMode="External"/><Relationship Id="rId4" Type="http://schemas.openxmlformats.org/officeDocument/2006/relationships/image" Target="../media/image22.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CC5F81-45E8-4CE8-9FF9-F8BC28A8D511}"/>
              </a:ext>
            </a:extLst>
          </p:cNvPr>
          <p:cNvSpPr/>
          <p:nvPr/>
        </p:nvSpPr>
        <p:spPr>
          <a:xfrm>
            <a:off x="-2" y="1060465"/>
            <a:ext cx="7981951" cy="1489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7CF7AC6-B026-4BD7-A3DB-A93AA2C52F76}"/>
              </a:ext>
            </a:extLst>
          </p:cNvPr>
          <p:cNvSpPr>
            <a:spLocks noGrp="1"/>
          </p:cNvSpPr>
          <p:nvPr>
            <p:ph type="title"/>
          </p:nvPr>
        </p:nvSpPr>
        <p:spPr/>
        <p:txBody>
          <a:bodyPr/>
          <a:lstStyle/>
          <a:p>
            <a:endParaRPr lang="fr-FR">
              <a:latin typeface="+mn-lt"/>
            </a:endParaRPr>
          </a:p>
        </p:txBody>
      </p:sp>
      <p:sp>
        <p:nvSpPr>
          <p:cNvPr id="7" name="Rectangle 6">
            <a:extLst>
              <a:ext uri="{FF2B5EF4-FFF2-40B4-BE49-F238E27FC236}">
                <a16:creationId xmlns:a16="http://schemas.microsoft.com/office/drawing/2014/main" id="{021D6664-9FE1-4D39-BC7B-6E7D2D38FEDC}"/>
              </a:ext>
            </a:extLst>
          </p:cNvPr>
          <p:cNvSpPr/>
          <p:nvPr/>
        </p:nvSpPr>
        <p:spPr>
          <a:xfrm>
            <a:off x="0" y="0"/>
            <a:ext cx="12192000" cy="9224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fr-FR" sz="1246">
              <a:solidFill>
                <a:srgbClr val="FFFFFF"/>
              </a:solidFill>
            </a:endParaRPr>
          </a:p>
        </p:txBody>
      </p:sp>
      <p:pic>
        <p:nvPicPr>
          <p:cNvPr id="8" name="Image 7">
            <a:extLst>
              <a:ext uri="{FF2B5EF4-FFF2-40B4-BE49-F238E27FC236}">
                <a16:creationId xmlns:a16="http://schemas.microsoft.com/office/drawing/2014/main" id="{57C4C5EA-97D2-47ED-8592-04E7E5F93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9" y="5384359"/>
            <a:ext cx="2922261" cy="2065909"/>
          </a:xfrm>
          <a:prstGeom prst="rect">
            <a:avLst/>
          </a:prstGeom>
        </p:spPr>
      </p:pic>
      <p:sp>
        <p:nvSpPr>
          <p:cNvPr id="10" name="ZoneTexte 9">
            <a:extLst>
              <a:ext uri="{FF2B5EF4-FFF2-40B4-BE49-F238E27FC236}">
                <a16:creationId xmlns:a16="http://schemas.microsoft.com/office/drawing/2014/main" id="{B95BD92F-A87E-4162-A946-A64BD75DF431}"/>
              </a:ext>
            </a:extLst>
          </p:cNvPr>
          <p:cNvSpPr txBox="1"/>
          <p:nvPr/>
        </p:nvSpPr>
        <p:spPr>
          <a:xfrm>
            <a:off x="1744005" y="1513502"/>
            <a:ext cx="6237943" cy="1015663"/>
          </a:xfrm>
          <a:prstGeom prst="rect">
            <a:avLst/>
          </a:prstGeom>
          <a:noFill/>
        </p:spPr>
        <p:txBody>
          <a:bodyPr wrap="square" rtlCol="0">
            <a:spAutoFit/>
          </a:bodyPr>
          <a:lstStyle/>
          <a:p>
            <a:pPr defTabSz="633039" fontAlgn="base"/>
            <a:r>
              <a:rPr lang="fr-FR" sz="1200" dirty="0">
                <a:solidFill>
                  <a:srgbClr val="000000"/>
                </a:solidFill>
              </a:rPr>
              <a:t>Académie de : </a:t>
            </a:r>
            <a:r>
              <a:rPr lang="fr-FR" sz="1200" i="1" dirty="0">
                <a:solidFill>
                  <a:srgbClr val="000000"/>
                </a:solidFill>
              </a:rPr>
              <a:t>CRETEIL</a:t>
            </a:r>
          </a:p>
          <a:p>
            <a:pPr defTabSz="633039" fontAlgn="base"/>
            <a:r>
              <a:rPr lang="fr-FR" sz="1200" dirty="0">
                <a:solidFill>
                  <a:srgbClr val="000000"/>
                </a:solidFill>
              </a:rPr>
              <a:t>Groupe composé de </a:t>
            </a:r>
            <a:r>
              <a:rPr lang="fr-FR" sz="1200" i="1" dirty="0">
                <a:solidFill>
                  <a:srgbClr val="000000"/>
                </a:solidFill>
              </a:rPr>
              <a:t>:</a:t>
            </a:r>
          </a:p>
          <a:p>
            <a:pPr defTabSz="633039" fontAlgn="base"/>
            <a:r>
              <a:rPr lang="fr-FR" sz="1200" dirty="0">
                <a:solidFill>
                  <a:srgbClr val="000000"/>
                </a:solidFill>
              </a:rPr>
              <a:t>LPO de Cachan, LPO Evariste Galois, Lycée International François 1er</a:t>
            </a:r>
          </a:p>
          <a:p>
            <a:pPr defTabSz="633039" fontAlgn="base"/>
            <a:r>
              <a:rPr lang="fr-FR" sz="1200" dirty="0">
                <a:solidFill>
                  <a:srgbClr val="000000"/>
                </a:solidFill>
              </a:rPr>
              <a:t>Nom du projet</a:t>
            </a:r>
            <a:r>
              <a:rPr lang="fr-FR" sz="900" i="1" dirty="0">
                <a:solidFill>
                  <a:srgbClr val="000000"/>
                </a:solidFill>
              </a:rPr>
              <a:t> </a:t>
            </a:r>
            <a:r>
              <a:rPr lang="fr-FR" sz="1200" dirty="0">
                <a:solidFill>
                  <a:srgbClr val="000000"/>
                </a:solidFill>
              </a:rPr>
              <a:t>: </a:t>
            </a:r>
          </a:p>
          <a:p>
            <a:pPr defTabSz="633039" fontAlgn="base"/>
            <a:r>
              <a:rPr lang="fr-FR" sz="1200" dirty="0">
                <a:solidFill>
                  <a:srgbClr val="000000"/>
                </a:solidFill>
              </a:rPr>
              <a:t>Dispositif d'assistance à l'autonomie</a:t>
            </a:r>
          </a:p>
        </p:txBody>
      </p:sp>
      <p:sp>
        <p:nvSpPr>
          <p:cNvPr id="11" name="ZoneTexte 10">
            <a:extLst>
              <a:ext uri="{FF2B5EF4-FFF2-40B4-BE49-F238E27FC236}">
                <a16:creationId xmlns:a16="http://schemas.microsoft.com/office/drawing/2014/main" id="{2A39535B-1A9C-4061-956D-12CA05CA8092}"/>
              </a:ext>
            </a:extLst>
          </p:cNvPr>
          <p:cNvSpPr txBox="1"/>
          <p:nvPr/>
        </p:nvSpPr>
        <p:spPr>
          <a:xfrm>
            <a:off x="91440" y="1108080"/>
            <a:ext cx="4747846" cy="307777"/>
          </a:xfrm>
          <a:prstGeom prst="rect">
            <a:avLst/>
          </a:prstGeom>
          <a:noFill/>
        </p:spPr>
        <p:txBody>
          <a:bodyPr wrap="square" rtlCol="0">
            <a:spAutoFit/>
          </a:bodyPr>
          <a:lstStyle/>
          <a:p>
            <a:pPr defTabSz="633039"/>
            <a:r>
              <a:rPr lang="fr-FR" sz="1400" b="1" dirty="0">
                <a:solidFill>
                  <a:schemeClr val="tx2">
                    <a:lumMod val="60000"/>
                    <a:lumOff val="40000"/>
                  </a:schemeClr>
                </a:solidFill>
                <a:latin typeface="Arial Black" panose="020B0A04020102020204" pitchFamily="34" charset="0"/>
              </a:rPr>
              <a:t>IDENTIFICATION DU GROUPE ACADÉMIQUE </a:t>
            </a:r>
          </a:p>
        </p:txBody>
      </p:sp>
      <p:grpSp>
        <p:nvGrpSpPr>
          <p:cNvPr id="20" name="Groupe 19">
            <a:extLst>
              <a:ext uri="{FF2B5EF4-FFF2-40B4-BE49-F238E27FC236}">
                <a16:creationId xmlns:a16="http://schemas.microsoft.com/office/drawing/2014/main" id="{7D7DB374-FF2C-4FC8-9F39-47D796A7B710}"/>
              </a:ext>
            </a:extLst>
          </p:cNvPr>
          <p:cNvGrpSpPr/>
          <p:nvPr/>
        </p:nvGrpSpPr>
        <p:grpSpPr>
          <a:xfrm rot="5400000">
            <a:off x="8608287" y="3219927"/>
            <a:ext cx="5907337" cy="1368812"/>
            <a:chOff x="2832" y="744996"/>
            <a:chExt cx="6855169" cy="1308084"/>
          </a:xfrm>
        </p:grpSpPr>
        <p:sp>
          <p:nvSpPr>
            <p:cNvPr id="24" name="Forme libre : forme 23">
              <a:extLst>
                <a:ext uri="{FF2B5EF4-FFF2-40B4-BE49-F238E27FC236}">
                  <a16:creationId xmlns:a16="http://schemas.microsoft.com/office/drawing/2014/main" id="{EB5EB76E-DAF3-4407-B791-51690364617C}"/>
                </a:ext>
              </a:extLst>
            </p:cNvPr>
            <p:cNvSpPr/>
            <p:nvPr/>
          </p:nvSpPr>
          <p:spPr>
            <a:xfrm>
              <a:off x="2077769" y="797450"/>
              <a:ext cx="2705294" cy="1255629"/>
            </a:xfrm>
            <a:custGeom>
              <a:avLst/>
              <a:gdLst>
                <a:gd name="connsiteX0" fmla="*/ 0 w 2705294"/>
                <a:gd name="connsiteY0" fmla="*/ 0 h 1255629"/>
                <a:gd name="connsiteX1" fmla="*/ 2705294 w 2705294"/>
                <a:gd name="connsiteY1" fmla="*/ 0 h 1255629"/>
                <a:gd name="connsiteX2" fmla="*/ 1352647 w 2705294"/>
                <a:gd name="connsiteY2" fmla="*/ 1255629 h 1255629"/>
                <a:gd name="connsiteX3" fmla="*/ 0 w 2705294"/>
                <a:gd name="connsiteY3" fmla="*/ 0 h 1255629"/>
              </a:gdLst>
              <a:ahLst/>
              <a:cxnLst>
                <a:cxn ang="0">
                  <a:pos x="connsiteX0" y="connsiteY0"/>
                </a:cxn>
                <a:cxn ang="0">
                  <a:pos x="connsiteX1" y="connsiteY1"/>
                </a:cxn>
                <a:cxn ang="0">
                  <a:pos x="connsiteX2" y="connsiteY2"/>
                </a:cxn>
                <a:cxn ang="0">
                  <a:pos x="connsiteX3" y="connsiteY3"/>
                </a:cxn>
              </a:cxnLst>
              <a:rect l="l" t="t" r="r" b="b"/>
              <a:pathLst>
                <a:path w="2705294" h="1255629">
                  <a:moveTo>
                    <a:pt x="0" y="0"/>
                  </a:moveTo>
                  <a:lnTo>
                    <a:pt x="2705294" y="0"/>
                  </a:lnTo>
                  <a:cubicBezTo>
                    <a:pt x="2705294" y="693465"/>
                    <a:pt x="2099693" y="1255629"/>
                    <a:pt x="1352647" y="1255629"/>
                  </a:cubicBezTo>
                  <a:cubicBezTo>
                    <a:pt x="605601" y="1255629"/>
                    <a:pt x="0" y="693465"/>
                    <a:pt x="0" y="0"/>
                  </a:cubicBezTo>
                  <a:close/>
                </a:path>
              </a:pathLst>
            </a:cu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33039"/>
              <a:endParaRPr lang="fr-FR" sz="1246">
                <a:solidFill>
                  <a:srgbClr val="FFFFFF"/>
                </a:solidFill>
              </a:endParaRPr>
            </a:p>
          </p:txBody>
        </p:sp>
        <p:sp>
          <p:nvSpPr>
            <p:cNvPr id="25" name="Forme libre : forme 24">
              <a:extLst>
                <a:ext uri="{FF2B5EF4-FFF2-40B4-BE49-F238E27FC236}">
                  <a16:creationId xmlns:a16="http://schemas.microsoft.com/office/drawing/2014/main" id="{ACE42568-2DE9-4A2E-B116-FF0238673CEA}"/>
                </a:ext>
              </a:extLst>
            </p:cNvPr>
            <p:cNvSpPr/>
            <p:nvPr/>
          </p:nvSpPr>
          <p:spPr>
            <a:xfrm>
              <a:off x="4152707" y="797450"/>
              <a:ext cx="2705294" cy="1255629"/>
            </a:xfrm>
            <a:custGeom>
              <a:avLst/>
              <a:gdLst>
                <a:gd name="connsiteX0" fmla="*/ 0 w 2705294"/>
                <a:gd name="connsiteY0" fmla="*/ 0 h 1255629"/>
                <a:gd name="connsiteX1" fmla="*/ 2705294 w 2705294"/>
                <a:gd name="connsiteY1" fmla="*/ 0 h 1255629"/>
                <a:gd name="connsiteX2" fmla="*/ 1352647 w 2705294"/>
                <a:gd name="connsiteY2" fmla="*/ 1255629 h 1255629"/>
                <a:gd name="connsiteX3" fmla="*/ 0 w 2705294"/>
                <a:gd name="connsiteY3" fmla="*/ 0 h 1255629"/>
              </a:gdLst>
              <a:ahLst/>
              <a:cxnLst>
                <a:cxn ang="0">
                  <a:pos x="connsiteX0" y="connsiteY0"/>
                </a:cxn>
                <a:cxn ang="0">
                  <a:pos x="connsiteX1" y="connsiteY1"/>
                </a:cxn>
                <a:cxn ang="0">
                  <a:pos x="connsiteX2" y="connsiteY2"/>
                </a:cxn>
                <a:cxn ang="0">
                  <a:pos x="connsiteX3" y="connsiteY3"/>
                </a:cxn>
              </a:cxnLst>
              <a:rect l="l" t="t" r="r" b="b"/>
              <a:pathLst>
                <a:path w="2705294" h="1255629">
                  <a:moveTo>
                    <a:pt x="0" y="0"/>
                  </a:moveTo>
                  <a:lnTo>
                    <a:pt x="2705294" y="0"/>
                  </a:lnTo>
                  <a:cubicBezTo>
                    <a:pt x="2705294" y="693465"/>
                    <a:pt x="2099693" y="1255629"/>
                    <a:pt x="1352647" y="1255629"/>
                  </a:cubicBezTo>
                  <a:cubicBezTo>
                    <a:pt x="605601" y="1255629"/>
                    <a:pt x="0" y="693465"/>
                    <a:pt x="0" y="0"/>
                  </a:cubicBezTo>
                  <a:close/>
                </a:path>
              </a:pathLst>
            </a:cu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33039"/>
              <a:endParaRPr lang="fr-FR" sz="1246" dirty="0">
                <a:solidFill>
                  <a:srgbClr val="FFFFFF"/>
                </a:solidFill>
              </a:endParaRPr>
            </a:p>
          </p:txBody>
        </p:sp>
        <p:sp>
          <p:nvSpPr>
            <p:cNvPr id="26" name="Forme libre : forme 25">
              <a:extLst>
                <a:ext uri="{FF2B5EF4-FFF2-40B4-BE49-F238E27FC236}">
                  <a16:creationId xmlns:a16="http://schemas.microsoft.com/office/drawing/2014/main" id="{C362D033-E3ED-4936-94AE-BF19D2DB87AD}"/>
                </a:ext>
              </a:extLst>
            </p:cNvPr>
            <p:cNvSpPr/>
            <p:nvPr/>
          </p:nvSpPr>
          <p:spPr>
            <a:xfrm>
              <a:off x="2832" y="797451"/>
              <a:ext cx="2705294" cy="1255629"/>
            </a:xfrm>
            <a:custGeom>
              <a:avLst/>
              <a:gdLst>
                <a:gd name="connsiteX0" fmla="*/ 0 w 2705294"/>
                <a:gd name="connsiteY0" fmla="*/ 0 h 1255629"/>
                <a:gd name="connsiteX1" fmla="*/ 2705294 w 2705294"/>
                <a:gd name="connsiteY1" fmla="*/ 0 h 1255629"/>
                <a:gd name="connsiteX2" fmla="*/ 1352647 w 2705294"/>
                <a:gd name="connsiteY2" fmla="*/ 1255629 h 1255629"/>
                <a:gd name="connsiteX3" fmla="*/ 0 w 2705294"/>
                <a:gd name="connsiteY3" fmla="*/ 0 h 1255629"/>
              </a:gdLst>
              <a:ahLst/>
              <a:cxnLst>
                <a:cxn ang="0">
                  <a:pos x="connsiteX0" y="connsiteY0"/>
                </a:cxn>
                <a:cxn ang="0">
                  <a:pos x="connsiteX1" y="connsiteY1"/>
                </a:cxn>
                <a:cxn ang="0">
                  <a:pos x="connsiteX2" y="connsiteY2"/>
                </a:cxn>
                <a:cxn ang="0">
                  <a:pos x="connsiteX3" y="connsiteY3"/>
                </a:cxn>
              </a:cxnLst>
              <a:rect l="l" t="t" r="r" b="b"/>
              <a:pathLst>
                <a:path w="2705294" h="1255629">
                  <a:moveTo>
                    <a:pt x="0" y="0"/>
                  </a:moveTo>
                  <a:lnTo>
                    <a:pt x="2705294" y="0"/>
                  </a:lnTo>
                  <a:cubicBezTo>
                    <a:pt x="2705294" y="693465"/>
                    <a:pt x="2099693" y="1255629"/>
                    <a:pt x="1352647" y="1255629"/>
                  </a:cubicBezTo>
                  <a:cubicBezTo>
                    <a:pt x="605601" y="1255629"/>
                    <a:pt x="0" y="693465"/>
                    <a:pt x="0"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33039"/>
              <a:endParaRPr lang="fr-FR" sz="1246">
                <a:solidFill>
                  <a:srgbClr val="FFFFFF"/>
                </a:solidFill>
              </a:endParaRPr>
            </a:p>
          </p:txBody>
        </p:sp>
        <p:sp>
          <p:nvSpPr>
            <p:cNvPr id="27" name="ZoneTexte 26">
              <a:extLst>
                <a:ext uri="{FF2B5EF4-FFF2-40B4-BE49-F238E27FC236}">
                  <a16:creationId xmlns:a16="http://schemas.microsoft.com/office/drawing/2014/main" id="{2D2477D5-0466-499D-A0A3-7D197BEEFF8C}"/>
                </a:ext>
              </a:extLst>
            </p:cNvPr>
            <p:cNvSpPr txBox="1"/>
            <p:nvPr/>
          </p:nvSpPr>
          <p:spPr>
            <a:xfrm rot="16200000">
              <a:off x="701438" y="1024020"/>
              <a:ext cx="1308083" cy="750035"/>
            </a:xfrm>
            <a:prstGeom prst="rect">
              <a:avLst/>
            </a:prstGeom>
            <a:noFill/>
          </p:spPr>
          <p:txBody>
            <a:bodyPr wrap="square" rtlCol="0">
              <a:spAutoFit/>
            </a:bodyPr>
            <a:lstStyle/>
            <a:p>
              <a:pPr algn="ctr"/>
              <a:r>
                <a:rPr lang="fr-FR" sz="1200" b="1" dirty="0">
                  <a:solidFill>
                    <a:schemeClr val="bg1"/>
                  </a:solidFill>
                </a:rPr>
                <a:t>PRÉSENTATION DU PROJET ACADÉMIQUE </a:t>
              </a:r>
            </a:p>
          </p:txBody>
        </p:sp>
      </p:grpSp>
      <p:sp>
        <p:nvSpPr>
          <p:cNvPr id="29" name="Rectangle 28">
            <a:extLst>
              <a:ext uri="{FF2B5EF4-FFF2-40B4-BE49-F238E27FC236}">
                <a16:creationId xmlns:a16="http://schemas.microsoft.com/office/drawing/2014/main" id="{96F7D995-E9CE-434A-A695-111A70F75A08}"/>
              </a:ext>
            </a:extLst>
          </p:cNvPr>
          <p:cNvSpPr/>
          <p:nvPr/>
        </p:nvSpPr>
        <p:spPr>
          <a:xfrm>
            <a:off x="218051" y="3155164"/>
            <a:ext cx="5208301" cy="2593736"/>
          </a:xfrm>
          <a:prstGeom prst="rect">
            <a:avLst/>
          </a:prstGeom>
          <a:solidFill>
            <a:schemeClr val="bg1"/>
          </a:solidFill>
          <a:ln w="1270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lvl="0" defTabSz="633039" fontAlgn="base"/>
            <a:r>
              <a:rPr lang="fr-FR" sz="1200" dirty="0">
                <a:solidFill>
                  <a:srgbClr val="000000"/>
                </a:solidFill>
              </a:rPr>
              <a:t>Présentation de l’axe de réflexion proposé par le groupe académique pour répondre à la thématique </a:t>
            </a:r>
            <a:r>
              <a:rPr lang="fr-FR" sz="1200" dirty="0" err="1">
                <a:solidFill>
                  <a:srgbClr val="000000"/>
                </a:solidFill>
              </a:rPr>
              <a:t>TraAM</a:t>
            </a:r>
            <a:r>
              <a:rPr lang="fr-FR" sz="1200" dirty="0">
                <a:solidFill>
                  <a:srgbClr val="000000"/>
                </a:solidFill>
              </a:rPr>
              <a:t> :</a:t>
            </a:r>
          </a:p>
          <a:p>
            <a:pPr lvl="0" defTabSz="633039" fontAlgn="base"/>
            <a:endParaRPr lang="fr-FR" sz="1200" dirty="0">
              <a:solidFill>
                <a:srgbClr val="000000"/>
              </a:solidFill>
            </a:endParaRPr>
          </a:p>
          <a:p>
            <a:pPr lvl="0" defTabSz="633039" fontAlgn="base"/>
            <a:endParaRPr lang="fr-FR" sz="1200" dirty="0">
              <a:solidFill>
                <a:srgbClr val="000000"/>
              </a:solidFill>
            </a:endParaRPr>
          </a:p>
          <a:p>
            <a:pPr lvl="0" defTabSz="633039" fontAlgn="base"/>
            <a:r>
              <a:rPr lang="fr-FR" sz="1200" i="1" dirty="0">
                <a:solidFill>
                  <a:srgbClr val="000000"/>
                </a:solidFill>
              </a:rPr>
              <a:t>Utiliser les nouvelles technologies et l’intelligence artificielle pour créer un dispositif portatif d’aide à l’autonomie par l’association :</a:t>
            </a:r>
          </a:p>
          <a:p>
            <a:pPr marL="171450" lvl="0" indent="-171450" defTabSz="633039" fontAlgn="base">
              <a:buFontTx/>
              <a:buChar char="-"/>
            </a:pPr>
            <a:r>
              <a:rPr lang="fr-FR" sz="1200" i="1" dirty="0">
                <a:solidFill>
                  <a:srgbClr val="000000"/>
                </a:solidFill>
              </a:rPr>
              <a:t>d’un module de localisation dans un environnement local fini</a:t>
            </a:r>
          </a:p>
          <a:p>
            <a:pPr marL="171450" lvl="0" indent="-171450" defTabSz="633039" fontAlgn="base">
              <a:buFontTx/>
              <a:buChar char="-"/>
            </a:pPr>
            <a:r>
              <a:rPr lang="fr-FR" sz="1200" i="1" dirty="0">
                <a:solidFill>
                  <a:srgbClr val="000000"/>
                </a:solidFill>
              </a:rPr>
              <a:t>D’un module de guidage avec optimisation des déplacements</a:t>
            </a:r>
          </a:p>
          <a:p>
            <a:pPr marL="171450" lvl="0" indent="-171450" defTabSz="633039" fontAlgn="base">
              <a:buFontTx/>
              <a:buChar char="-"/>
            </a:pPr>
            <a:r>
              <a:rPr lang="fr-FR" sz="1200" i="1" dirty="0">
                <a:solidFill>
                  <a:srgbClr val="000000"/>
                </a:solidFill>
              </a:rPr>
              <a:t>D’un module d’identification de produits et de verbalisation vocale des informations des produits.</a:t>
            </a:r>
          </a:p>
          <a:p>
            <a:pPr marL="171450" lvl="0" indent="-171450" defTabSz="633039" fontAlgn="base">
              <a:buFontTx/>
              <a:buChar char="-"/>
            </a:pPr>
            <a:r>
              <a:rPr lang="fr-FR" sz="1200" i="1" dirty="0">
                <a:solidFill>
                  <a:srgbClr val="000000"/>
                </a:solidFill>
              </a:rPr>
              <a:t>D’un support matériel à l’ensemble des modules.</a:t>
            </a:r>
          </a:p>
        </p:txBody>
      </p:sp>
      <p:sp>
        <p:nvSpPr>
          <p:cNvPr id="30" name="ZoneTexte 29">
            <a:extLst>
              <a:ext uri="{FF2B5EF4-FFF2-40B4-BE49-F238E27FC236}">
                <a16:creationId xmlns:a16="http://schemas.microsoft.com/office/drawing/2014/main" id="{42981E1A-E681-4FFF-8092-CBF779A065A5}"/>
              </a:ext>
            </a:extLst>
          </p:cNvPr>
          <p:cNvSpPr txBox="1"/>
          <p:nvPr/>
        </p:nvSpPr>
        <p:spPr>
          <a:xfrm>
            <a:off x="112119" y="2688276"/>
            <a:ext cx="9684594" cy="307777"/>
          </a:xfrm>
          <a:prstGeom prst="rect">
            <a:avLst/>
          </a:prstGeom>
          <a:noFill/>
        </p:spPr>
        <p:txBody>
          <a:bodyPr wrap="square" rtlCol="0">
            <a:spAutoFit/>
          </a:bodyPr>
          <a:lstStyle/>
          <a:p>
            <a:pPr defTabSz="633039"/>
            <a:r>
              <a:rPr lang="fr-FR" sz="1400" b="1" dirty="0">
                <a:solidFill>
                  <a:schemeClr val="tx2">
                    <a:lumMod val="60000"/>
                    <a:lumOff val="40000"/>
                  </a:schemeClr>
                </a:solidFill>
                <a:latin typeface="Arial Black" panose="020B0A04020102020204" pitchFamily="34" charset="0"/>
              </a:rPr>
              <a:t>PRÉSENTATION DU PROJET ACADÉMIQUE </a:t>
            </a:r>
          </a:p>
        </p:txBody>
      </p:sp>
      <p:pic>
        <p:nvPicPr>
          <p:cNvPr id="19" name="Picture 2" descr="Résultat de recherche d'images pour &quot;MENJS LOGO PNG&quot;">
            <a:extLst>
              <a:ext uri="{FF2B5EF4-FFF2-40B4-BE49-F238E27FC236}">
                <a16:creationId xmlns:a16="http://schemas.microsoft.com/office/drawing/2014/main" id="{762EED9A-B148-4ECA-BB3B-8348880104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00" y="86603"/>
            <a:ext cx="729862" cy="761595"/>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a:extLst>
              <a:ext uri="{FF2B5EF4-FFF2-40B4-BE49-F238E27FC236}">
                <a16:creationId xmlns:a16="http://schemas.microsoft.com/office/drawing/2014/main" id="{0922FED3-F7E3-4672-B7A6-B4BA5B5B23AA}"/>
              </a:ext>
            </a:extLst>
          </p:cNvPr>
          <p:cNvSpPr txBox="1"/>
          <p:nvPr/>
        </p:nvSpPr>
        <p:spPr>
          <a:xfrm>
            <a:off x="3425646" y="135050"/>
            <a:ext cx="5340709" cy="707886"/>
          </a:xfrm>
          <a:prstGeom prst="rect">
            <a:avLst/>
          </a:prstGeom>
          <a:noFill/>
        </p:spPr>
        <p:txBody>
          <a:bodyPr wrap="square" rtlCol="0">
            <a:spAutoFit/>
          </a:bodyPr>
          <a:lstStyle/>
          <a:p>
            <a:pPr algn="ctr" defTabSz="633039"/>
            <a:r>
              <a:rPr lang="fr-FR" sz="2000" b="1" dirty="0">
                <a:solidFill>
                  <a:schemeClr val="bg1"/>
                </a:solidFill>
                <a:latin typeface="Arial Black" panose="020B0A04020102020204" pitchFamily="34" charset="0"/>
              </a:rPr>
              <a:t>BILAN ACADÉMIQUE DES TRAAM </a:t>
            </a:r>
          </a:p>
          <a:p>
            <a:pPr algn="ctr" defTabSz="633039"/>
            <a:r>
              <a:rPr lang="fr-FR" sz="1200" b="1" dirty="0">
                <a:solidFill>
                  <a:schemeClr val="bg1"/>
                </a:solidFill>
                <a:latin typeface="Arial Black" panose="020B0A04020102020204" pitchFamily="34" charset="0"/>
              </a:rPr>
              <a:t>DISCIPLINE</a:t>
            </a:r>
            <a:r>
              <a:rPr lang="fr-FR" sz="2000" b="1" dirty="0">
                <a:solidFill>
                  <a:schemeClr val="bg1"/>
                </a:solidFill>
                <a:latin typeface="Arial Black" panose="020B0A04020102020204" pitchFamily="34" charset="0"/>
              </a:rPr>
              <a:t> </a:t>
            </a:r>
          </a:p>
        </p:txBody>
      </p:sp>
      <p:pic>
        <p:nvPicPr>
          <p:cNvPr id="5" name="Image 4" descr="Une image contenant texte&#10;&#10;Description générée automatiquement">
            <a:extLst>
              <a:ext uri="{FF2B5EF4-FFF2-40B4-BE49-F238E27FC236}">
                <a16:creationId xmlns:a16="http://schemas.microsoft.com/office/drawing/2014/main" id="{12027B25-894E-1D12-276F-9F10069867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43" y="1486506"/>
            <a:ext cx="1184461" cy="1042659"/>
          </a:xfrm>
          <a:prstGeom prst="rect">
            <a:avLst/>
          </a:prstGeom>
        </p:spPr>
      </p:pic>
      <p:pic>
        <p:nvPicPr>
          <p:cNvPr id="21" name="Image 20" descr="Une image contenant personne, intérieur&#10;&#10;Description générée automatiquement">
            <a:extLst>
              <a:ext uri="{FF2B5EF4-FFF2-40B4-BE49-F238E27FC236}">
                <a16:creationId xmlns:a16="http://schemas.microsoft.com/office/drawing/2014/main" id="{F3FF5D1E-4A40-4C41-8E82-4B5E546347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9900" y="2173879"/>
            <a:ext cx="2993400" cy="3991200"/>
          </a:xfrm>
          <a:prstGeom prst="rect">
            <a:avLst/>
          </a:prstGeom>
        </p:spPr>
      </p:pic>
    </p:spTree>
    <p:extLst>
      <p:ext uri="{BB962C8B-B14F-4D97-AF65-F5344CB8AC3E}">
        <p14:creationId xmlns:p14="http://schemas.microsoft.com/office/powerpoint/2010/main" val="309610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D147BD5B-225B-804A-9DFE-F6AB9B7501C1}"/>
              </a:ext>
            </a:extLst>
          </p:cNvPr>
          <p:cNvSpPr txBox="1"/>
          <p:nvPr/>
        </p:nvSpPr>
        <p:spPr>
          <a:xfrm>
            <a:off x="5386388" y="358513"/>
            <a:ext cx="1869230" cy="584775"/>
          </a:xfrm>
          <a:prstGeom prst="rect">
            <a:avLst/>
          </a:prstGeom>
          <a:noFill/>
        </p:spPr>
        <p:txBody>
          <a:bodyPr wrap="none" rtlCol="0">
            <a:spAutoFit/>
          </a:bodyPr>
          <a:lstStyle/>
          <a:p>
            <a:r>
              <a:rPr lang="fr-FR" sz="3200" b="1" dirty="0"/>
              <a:t>GUIDAGE </a:t>
            </a:r>
          </a:p>
        </p:txBody>
      </p:sp>
      <p:sp>
        <p:nvSpPr>
          <p:cNvPr id="11" name="Titre 1">
            <a:extLst>
              <a:ext uri="{FF2B5EF4-FFF2-40B4-BE49-F238E27FC236}">
                <a16:creationId xmlns:a16="http://schemas.microsoft.com/office/drawing/2014/main" id="{BF98B94A-DFD5-954B-BAF3-0DF92CECDC98}"/>
              </a:ext>
            </a:extLst>
          </p:cNvPr>
          <p:cNvSpPr>
            <a:spLocks noGrp="1"/>
          </p:cNvSpPr>
          <p:nvPr>
            <p:ph type="title"/>
          </p:nvPr>
        </p:nvSpPr>
        <p:spPr>
          <a:xfrm>
            <a:off x="4943537" y="1205762"/>
            <a:ext cx="2304926" cy="369332"/>
          </a:xfrm>
        </p:spPr>
        <p:txBody>
          <a:bodyPr wrap="none">
            <a:spAutoFit/>
          </a:bodyPr>
          <a:lstStyle/>
          <a:p>
            <a:r>
              <a:rPr lang="fr-FR" sz="2000" dirty="0">
                <a:uFill>
                  <a:solidFill>
                    <a:srgbClr val="FF0000"/>
                  </a:solidFill>
                </a:uFill>
                <a:latin typeface="+mn-lt"/>
              </a:rPr>
              <a:t>Principe du guidage</a:t>
            </a:r>
          </a:p>
        </p:txBody>
      </p:sp>
      <p:sp>
        <p:nvSpPr>
          <p:cNvPr id="12" name="Titre 1">
            <a:extLst>
              <a:ext uri="{FF2B5EF4-FFF2-40B4-BE49-F238E27FC236}">
                <a16:creationId xmlns:a16="http://schemas.microsoft.com/office/drawing/2014/main" id="{D4CEF54E-CBDF-6E4E-A4FE-BA150D197F59}"/>
              </a:ext>
            </a:extLst>
          </p:cNvPr>
          <p:cNvSpPr txBox="1">
            <a:spLocks/>
          </p:cNvSpPr>
          <p:nvPr/>
        </p:nvSpPr>
        <p:spPr>
          <a:xfrm>
            <a:off x="838200" y="1727021"/>
            <a:ext cx="10515600" cy="830997"/>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600"/>
              </a:spcAft>
            </a:pPr>
            <a:r>
              <a:rPr lang="fr-FR" sz="2400" dirty="0"/>
              <a:t>L’objectif est de guider la personne à parcourir les allées du supermarché selon la trajectoire déterminée par l’IA :</a:t>
            </a:r>
          </a:p>
        </p:txBody>
      </p:sp>
      <p:sp>
        <p:nvSpPr>
          <p:cNvPr id="13" name="ZoneTexte 12">
            <a:extLst>
              <a:ext uri="{FF2B5EF4-FFF2-40B4-BE49-F238E27FC236}">
                <a16:creationId xmlns:a16="http://schemas.microsoft.com/office/drawing/2014/main" id="{9A417273-1C64-E943-9BB7-612B0D8846A3}"/>
              </a:ext>
            </a:extLst>
          </p:cNvPr>
          <p:cNvSpPr txBox="1"/>
          <p:nvPr/>
        </p:nvSpPr>
        <p:spPr>
          <a:xfrm>
            <a:off x="5190044" y="3881031"/>
            <a:ext cx="7001956" cy="984885"/>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fr-FR" sz="2400" dirty="0"/>
              <a:t>En l’absence de signal, la personne avance.</a:t>
            </a:r>
          </a:p>
          <a:p>
            <a:pPr marL="457200" indent="-457200">
              <a:spcBef>
                <a:spcPts val="600"/>
              </a:spcBef>
              <a:spcAft>
                <a:spcPts val="600"/>
              </a:spcAft>
              <a:buFont typeface="Arial" panose="020B0604020202020204" pitchFamily="34" charset="0"/>
              <a:buChar char="•"/>
            </a:pPr>
            <a:r>
              <a:rPr lang="fr-FR" sz="2400" dirty="0"/>
              <a:t>La synthèse vocal guide l’utilisateur </a:t>
            </a:r>
          </a:p>
        </p:txBody>
      </p:sp>
      <p:pic>
        <p:nvPicPr>
          <p:cNvPr id="6" name="Image 5" descr="Une image contenant personne&#10;&#10;Description générée automatiquement">
            <a:extLst>
              <a:ext uri="{FF2B5EF4-FFF2-40B4-BE49-F238E27FC236}">
                <a16:creationId xmlns:a16="http://schemas.microsoft.com/office/drawing/2014/main" id="{5D373DEE-AF77-5F89-A269-4E10E754C72B}"/>
              </a:ext>
            </a:extLst>
          </p:cNvPr>
          <p:cNvPicPr>
            <a:picLocks noChangeAspect="1"/>
          </p:cNvPicPr>
          <p:nvPr/>
        </p:nvPicPr>
        <p:blipFill rotWithShape="1">
          <a:blip r:embed="rId4">
            <a:extLst>
              <a:ext uri="{28A0092B-C50C-407E-A947-70E740481C1C}">
                <a14:useLocalDpi xmlns:a14="http://schemas.microsoft.com/office/drawing/2010/main" val="0"/>
              </a:ext>
            </a:extLst>
          </a:blip>
          <a:srcRect t="15152" b="-12210"/>
          <a:stretch/>
        </p:blipFill>
        <p:spPr>
          <a:xfrm>
            <a:off x="1360714" y="2709945"/>
            <a:ext cx="2995035" cy="3875912"/>
          </a:xfrm>
          <a:prstGeom prst="rect">
            <a:avLst/>
          </a:prstGeom>
        </p:spPr>
      </p:pic>
    </p:spTree>
    <p:extLst>
      <p:ext uri="{BB962C8B-B14F-4D97-AF65-F5344CB8AC3E}">
        <p14:creationId xmlns:p14="http://schemas.microsoft.com/office/powerpoint/2010/main" val="307005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3F25C9D-DD66-1047-B08F-17E869366C56}"/>
              </a:ext>
            </a:extLst>
          </p:cNvPr>
          <p:cNvSpPr>
            <a:spLocks noChangeArrowheads="1"/>
          </p:cNvSpPr>
          <p:nvPr/>
        </p:nvSpPr>
        <p:spPr bwMode="auto">
          <a:xfrm flipV="1">
            <a:off x="-1125854" y="-44110468"/>
            <a:ext cx="2787966" cy="18678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4200" b="1" i="0" u="none" strike="noStrike" cap="none" normalizeH="0" baseline="0" dirty="0">
                <a:ln>
                  <a:noFill/>
                </a:ln>
                <a:solidFill>
                  <a:srgbClr val="EBEBEB"/>
                </a:solidFill>
                <a:effectLst/>
                <a:latin typeface="Century Gothic" panose="020B0502020202020204" pitchFamily="34" charset="0"/>
              </a:rPr>
              <a:t>Essaies et tests</a:t>
            </a:r>
            <a:endParaRPr kumimoji="0" lang="fr-FR" altLang="fr-FR" sz="8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000000"/>
                </a:solidFill>
                <a:effectLst/>
                <a:latin typeface="Arial" panose="020B0604020202020204" pitchFamily="34" charset="0"/>
              </a:rPr>
            </a:br>
            <a:endParaRPr kumimoji="0" lang="fr-FR" altLang="fr-FR" sz="1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solidFill>
                  <a:srgbClr val="FFFFFF"/>
                </a:solidFill>
                <a:effectLst/>
                <a:latin typeface="Century Gothic" panose="020B0502020202020204" pitchFamily="34" charset="0"/>
              </a:rPr>
              <a:t>Pour des raisons de soucis de délais dans nos commandes, je n’ai pas pu obtenir le matériel pour faire des essaies mais nous pourrions utiliser par exemple la bibliothèque </a:t>
            </a:r>
            <a:r>
              <a:rPr kumimoji="0" lang="fr-FR" altLang="fr-FR" sz="2000" b="0" i="0" u="none" strike="noStrike" cap="none" normalizeH="0" baseline="0" dirty="0" err="1">
                <a:ln>
                  <a:noFill/>
                </a:ln>
                <a:solidFill>
                  <a:srgbClr val="FFFFFF"/>
                </a:solidFill>
                <a:effectLst/>
                <a:latin typeface="Century Gothic" panose="020B0502020202020204" pitchFamily="34" charset="0"/>
              </a:rPr>
              <a:t>Vosk</a:t>
            </a:r>
            <a:r>
              <a:rPr kumimoji="0" lang="fr-FR" altLang="fr-FR" sz="2000" b="0" i="0" u="none" strike="noStrike" cap="none" normalizeH="0" baseline="0" dirty="0">
                <a:ln>
                  <a:noFill/>
                </a:ln>
                <a:solidFill>
                  <a:srgbClr val="FFFFFF"/>
                </a:solidFill>
                <a:effectLst/>
                <a:latin typeface="Century Gothic" panose="020B0502020202020204" pitchFamily="34" charset="0"/>
              </a:rPr>
              <a:t> de Python pour faire fonctionner la synthèse vocale sous Raspberry, pour le montage, le micro est ici remplacé par une caméra (avec microphone intégré), le vibreur par une LED, les écouteurs par des enceintes et la carte SD par un SSD mais le principe reste le même.</a:t>
            </a:r>
            <a:endParaRPr kumimoji="0" lang="fr-FR" altLang="fr-FR" sz="800" b="0" i="0" u="none" strike="noStrike" cap="none" normalizeH="0" baseline="0" dirty="0">
              <a:ln>
                <a:noFill/>
              </a:ln>
              <a:solidFill>
                <a:srgbClr val="00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Arial" panose="020B0604020202020204" pitchFamily="34" charset="0"/>
              </a:rPr>
              <a:t>  </a:t>
            </a:r>
            <a:r>
              <a:rPr kumimoji="0" lang="fr-FR" altLang="fr-FR" sz="72000" b="0" i="0" u="none" strike="noStrike" cap="none" normalizeH="0" baseline="0" dirty="0">
                <a:ln>
                  <a:noFill/>
                </a:ln>
                <a:solidFill>
                  <a:srgbClr val="000000"/>
                </a:solidFill>
                <a:effectLst/>
                <a:latin typeface="Arial" panose="020B0604020202020204" pitchFamily="34" charset="0"/>
              </a:rPr>
              <a:t>        </a:t>
            </a:r>
            <a:r>
              <a:rPr kumimoji="0" lang="fr-FR" altLang="fr-FR" sz="1800" b="0" i="0" u="none" strike="noStrike" cap="none" normalizeH="0" baseline="0" dirty="0">
                <a:ln>
                  <a:noFill/>
                </a:ln>
                <a:solidFill>
                  <a:srgbClr val="000000"/>
                </a:solidFill>
                <a:effectLst/>
                <a:latin typeface="Arial" panose="020B0604020202020204" pitchFamily="34" charset="0"/>
              </a:rPr>
              <a:t>  </a:t>
            </a:r>
            <a:r>
              <a:rPr kumimoji="0" lang="fr-FR" altLang="fr-FR" sz="72000" b="0" i="0" u="none" strike="noStrike" cap="none" normalizeH="0" baseline="0" dirty="0">
                <a:ln>
                  <a:noFill/>
                </a:ln>
                <a:solidFill>
                  <a:srgbClr val="000000"/>
                </a:solidFill>
                <a:effectLst/>
                <a:latin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ZoneTexte 7">
            <a:extLst>
              <a:ext uri="{FF2B5EF4-FFF2-40B4-BE49-F238E27FC236}">
                <a16:creationId xmlns:a16="http://schemas.microsoft.com/office/drawing/2014/main" id="{D147BD5B-225B-804A-9DFE-F6AB9B7501C1}"/>
              </a:ext>
            </a:extLst>
          </p:cNvPr>
          <p:cNvSpPr txBox="1"/>
          <p:nvPr/>
        </p:nvSpPr>
        <p:spPr>
          <a:xfrm>
            <a:off x="5386388" y="358513"/>
            <a:ext cx="1869230" cy="584775"/>
          </a:xfrm>
          <a:prstGeom prst="rect">
            <a:avLst/>
          </a:prstGeom>
          <a:noFill/>
        </p:spPr>
        <p:txBody>
          <a:bodyPr wrap="none" rtlCol="0">
            <a:spAutoFit/>
          </a:bodyPr>
          <a:lstStyle/>
          <a:p>
            <a:r>
              <a:rPr lang="fr-FR" sz="3200" b="1" dirty="0"/>
              <a:t>GUIDAGE </a:t>
            </a:r>
          </a:p>
        </p:txBody>
      </p:sp>
      <p:sp>
        <p:nvSpPr>
          <p:cNvPr id="11" name="Titre 1">
            <a:extLst>
              <a:ext uri="{FF2B5EF4-FFF2-40B4-BE49-F238E27FC236}">
                <a16:creationId xmlns:a16="http://schemas.microsoft.com/office/drawing/2014/main" id="{BF98B94A-DFD5-954B-BAF3-0DF92CECDC98}"/>
              </a:ext>
            </a:extLst>
          </p:cNvPr>
          <p:cNvSpPr>
            <a:spLocks noGrp="1"/>
          </p:cNvSpPr>
          <p:nvPr>
            <p:ph type="title"/>
          </p:nvPr>
        </p:nvSpPr>
        <p:spPr>
          <a:xfrm>
            <a:off x="5558994" y="1399440"/>
            <a:ext cx="1074012" cy="369332"/>
          </a:xfrm>
        </p:spPr>
        <p:txBody>
          <a:bodyPr wrap="none">
            <a:spAutoFit/>
          </a:bodyPr>
          <a:lstStyle/>
          <a:p>
            <a:r>
              <a:rPr lang="fr-FR" sz="2000" dirty="0">
                <a:uFill>
                  <a:solidFill>
                    <a:srgbClr val="FF0000"/>
                  </a:solidFill>
                </a:uFill>
                <a:latin typeface="+mn-lt"/>
              </a:rPr>
              <a:t>Matériel</a:t>
            </a:r>
          </a:p>
        </p:txBody>
      </p:sp>
      <p:sp>
        <p:nvSpPr>
          <p:cNvPr id="14" name="Titre 1">
            <a:extLst>
              <a:ext uri="{FF2B5EF4-FFF2-40B4-BE49-F238E27FC236}">
                <a16:creationId xmlns:a16="http://schemas.microsoft.com/office/drawing/2014/main" id="{4CCE6BDD-B722-1346-A7B1-83FEC20D46CC}"/>
              </a:ext>
            </a:extLst>
          </p:cNvPr>
          <p:cNvSpPr txBox="1">
            <a:spLocks/>
          </p:cNvSpPr>
          <p:nvPr/>
        </p:nvSpPr>
        <p:spPr>
          <a:xfrm>
            <a:off x="420599" y="2798519"/>
            <a:ext cx="6900420" cy="208672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u="sng" dirty="0"/>
              <a:t>Raspberry pi 4 : </a:t>
            </a:r>
          </a:p>
          <a:p>
            <a:pPr marL="457200" indent="-457200">
              <a:buFont typeface="Arial" panose="020B0604020202020204" pitchFamily="34" charset="0"/>
              <a:buChar char="•"/>
            </a:pPr>
            <a:r>
              <a:rPr lang="fr-FR" sz="2400" b="1" dirty="0"/>
              <a:t>Nano-ordinateur </a:t>
            </a:r>
            <a:r>
              <a:rPr lang="en-US" sz="2400" b="1" dirty="0"/>
              <a:t>Quad core 64-bit ARM-Cortex A72 à 1,5GHz</a:t>
            </a:r>
            <a:endParaRPr lang="fr-FR" sz="2400" b="1" dirty="0"/>
          </a:p>
          <a:p>
            <a:pPr marL="457200" indent="-457200">
              <a:buFont typeface="Arial" panose="020B0604020202020204" pitchFamily="34" charset="0"/>
              <a:buChar char="•"/>
            </a:pPr>
            <a:r>
              <a:rPr lang="fr-FR" sz="2400" b="1" dirty="0"/>
              <a:t>Léger (40 gr)</a:t>
            </a:r>
          </a:p>
          <a:p>
            <a:pPr marL="457200" indent="-457200">
              <a:buFont typeface="Arial" panose="020B0604020202020204" pitchFamily="34" charset="0"/>
              <a:buChar char="•"/>
            </a:pPr>
            <a:r>
              <a:rPr lang="fr-FR" sz="2400" b="1" dirty="0"/>
              <a:t>Peu encombrant  85mm × 56 mm</a:t>
            </a:r>
          </a:p>
          <a:p>
            <a:pPr marL="457200" indent="-457200">
              <a:buFont typeface="Arial" panose="020B0604020202020204" pitchFamily="34" charset="0"/>
              <a:buChar char="•"/>
            </a:pPr>
            <a:r>
              <a:rPr lang="fr-FR" sz="2400" b="1" dirty="0"/>
              <a:t>Bon marché (60 €)</a:t>
            </a:r>
          </a:p>
        </p:txBody>
      </p:sp>
      <p:pic>
        <p:nvPicPr>
          <p:cNvPr id="4" name="Image 3" descr="Une image contenant texte, intérieur, équipement électronique, afficher&#10;&#10;Description générée automatiquement">
            <a:extLst>
              <a:ext uri="{FF2B5EF4-FFF2-40B4-BE49-F238E27FC236}">
                <a16:creationId xmlns:a16="http://schemas.microsoft.com/office/drawing/2014/main" id="{E2447102-E142-7043-9D6C-CF798D383B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3199" y="1533204"/>
            <a:ext cx="3807492" cy="5295119"/>
          </a:xfrm>
          <a:prstGeom prst="rect">
            <a:avLst/>
          </a:prstGeom>
        </p:spPr>
      </p:pic>
    </p:spTree>
    <p:extLst>
      <p:ext uri="{BB962C8B-B14F-4D97-AF65-F5344CB8AC3E}">
        <p14:creationId xmlns:p14="http://schemas.microsoft.com/office/powerpoint/2010/main" val="259714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3F25C9D-DD66-1047-B08F-17E869366C56}"/>
              </a:ext>
            </a:extLst>
          </p:cNvPr>
          <p:cNvSpPr>
            <a:spLocks noChangeArrowheads="1"/>
          </p:cNvSpPr>
          <p:nvPr/>
        </p:nvSpPr>
        <p:spPr bwMode="auto">
          <a:xfrm flipV="1">
            <a:off x="-1125854" y="-44110468"/>
            <a:ext cx="2787966" cy="18678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4200" b="1" i="0" u="none" strike="noStrike" cap="none" normalizeH="0" baseline="0">
                <a:ln>
                  <a:noFill/>
                </a:ln>
                <a:solidFill>
                  <a:srgbClr val="EBEBEB"/>
                </a:solidFill>
                <a:effectLst/>
                <a:latin typeface="Century Gothic" panose="020B0502020202020204" pitchFamily="34" charset="0"/>
              </a:rPr>
              <a:t>Essaies et tests</a:t>
            </a:r>
            <a:endParaRPr kumimoji="0" lang="fr-FR" altLang="fr-FR" sz="800" b="0" i="0" u="none" strike="noStrike" cap="none" normalizeH="0" baseline="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rgbClr val="000000"/>
                </a:solidFill>
                <a:effectLst/>
                <a:latin typeface="Arial" panose="020B0604020202020204" pitchFamily="34" charset="0"/>
              </a:rPr>
            </a:br>
            <a:endParaRPr kumimoji="0" lang="fr-FR" altLang="fr-FR" sz="18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a:ln>
                  <a:noFill/>
                </a:ln>
                <a:solidFill>
                  <a:srgbClr val="FFFFFF"/>
                </a:solidFill>
                <a:effectLst/>
                <a:latin typeface="Century Gothic" panose="020B0502020202020204" pitchFamily="34" charset="0"/>
              </a:rPr>
              <a:t>Pour des raisons de soucis de délais dans nos commandes, je n’ai pas pu obtenir le matériel pour faire des essaies mais nous pourrions utiliser par exemple la bibliothèque Vosk de Python pour faire fonctionner la synthèse vocale sous Raspberry, pour le montage, le micro est ici remplacé par une caméra (avec microphone intégré), le vibreur par une LED, les écouteurs par des enceintes et la carte SD par un SSD mais le principe reste le même.</a:t>
            </a:r>
            <a:endParaRPr kumimoji="0" lang="fr-FR" altLang="fr-FR" sz="800" b="0" i="0" u="none" strike="noStrike" cap="none" normalizeH="0" baseline="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Arial" panose="020B0604020202020204" pitchFamily="34" charset="0"/>
              </a:rPr>
              <a:t>  </a:t>
            </a:r>
            <a:r>
              <a:rPr kumimoji="0" lang="fr-FR" altLang="fr-FR" sz="72000" b="0" i="0" u="none" strike="noStrike" cap="none" normalizeH="0" baseline="0">
                <a:ln>
                  <a:noFill/>
                </a:ln>
                <a:solidFill>
                  <a:srgbClr val="000000"/>
                </a:solidFill>
                <a:effectLst/>
                <a:latin typeface="Arial" panose="020B0604020202020204" pitchFamily="34" charset="0"/>
              </a:rPr>
              <a:t>        </a:t>
            </a:r>
            <a:r>
              <a:rPr kumimoji="0" lang="fr-FR" altLang="fr-FR" sz="1800" b="0" i="0" u="none" strike="noStrike" cap="none" normalizeH="0" baseline="0">
                <a:ln>
                  <a:noFill/>
                </a:ln>
                <a:solidFill>
                  <a:srgbClr val="000000"/>
                </a:solidFill>
                <a:effectLst/>
                <a:latin typeface="Arial" panose="020B0604020202020204" pitchFamily="34" charset="0"/>
              </a:rPr>
              <a:t>  </a:t>
            </a:r>
            <a:r>
              <a:rPr kumimoji="0" lang="fr-FR" altLang="fr-FR" sz="72000" b="0" i="0" u="none" strike="noStrike" cap="none" normalizeH="0" baseline="0">
                <a:ln>
                  <a:noFill/>
                </a:ln>
                <a:solidFill>
                  <a:srgbClr val="000000"/>
                </a:solidFill>
                <a:effectLst/>
                <a:latin typeface="Arial" panose="020B060402020202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ZoneTexte 7">
            <a:extLst>
              <a:ext uri="{FF2B5EF4-FFF2-40B4-BE49-F238E27FC236}">
                <a16:creationId xmlns:a16="http://schemas.microsoft.com/office/drawing/2014/main" id="{D147BD5B-225B-804A-9DFE-F6AB9B7501C1}"/>
              </a:ext>
            </a:extLst>
          </p:cNvPr>
          <p:cNvSpPr txBox="1"/>
          <p:nvPr/>
        </p:nvSpPr>
        <p:spPr>
          <a:xfrm>
            <a:off x="3870809" y="217862"/>
            <a:ext cx="4402167" cy="1569660"/>
          </a:xfrm>
          <a:prstGeom prst="rect">
            <a:avLst/>
          </a:prstGeom>
          <a:noFill/>
        </p:spPr>
        <p:txBody>
          <a:bodyPr wrap="none" rtlCol="0">
            <a:spAutoFit/>
          </a:bodyPr>
          <a:lstStyle/>
          <a:p>
            <a:pPr algn="ctr"/>
            <a:r>
              <a:rPr lang="fr-FR" sz="3200" b="1"/>
              <a:t>Localisation des produits</a:t>
            </a:r>
          </a:p>
          <a:p>
            <a:pPr algn="ctr"/>
            <a:r>
              <a:rPr lang="fr-FR" sz="3200" b="1"/>
              <a:t>Et</a:t>
            </a:r>
          </a:p>
          <a:p>
            <a:pPr algn="ctr"/>
            <a:r>
              <a:rPr lang="fr-FR" sz="3200" b="1"/>
              <a:t>base de donnée </a:t>
            </a:r>
            <a:endParaRPr lang="fr-FR" sz="3200" b="1" dirty="0"/>
          </a:p>
        </p:txBody>
      </p:sp>
      <p:pic>
        <p:nvPicPr>
          <p:cNvPr id="10242" name="Picture 2">
            <a:extLst>
              <a:ext uri="{FF2B5EF4-FFF2-40B4-BE49-F238E27FC236}">
                <a16:creationId xmlns:a16="http://schemas.microsoft.com/office/drawing/2014/main" id="{47C416D7-8198-8445-A989-2CD8CE3D975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54152" y="2771772"/>
            <a:ext cx="4143648" cy="27425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D9C4EA6-0F37-B744-B237-7E566025E1F8}"/>
              </a:ext>
            </a:extLst>
          </p:cNvPr>
          <p:cNvSpPr/>
          <p:nvPr/>
        </p:nvSpPr>
        <p:spPr>
          <a:xfrm>
            <a:off x="284482" y="1907495"/>
            <a:ext cx="7669670" cy="4370427"/>
          </a:xfrm>
          <a:prstGeom prst="rect">
            <a:avLst/>
          </a:prstGeom>
        </p:spPr>
        <p:txBody>
          <a:bodyPr wrap="square">
            <a:spAutoFit/>
          </a:bodyPr>
          <a:lstStyle/>
          <a:p>
            <a:r>
              <a:rPr lang="fr-FR" sz="2000" b="1" dirty="0">
                <a:solidFill>
                  <a:srgbClr val="000000"/>
                </a:solidFill>
                <a:latin typeface="Calibri" panose="020F0502020204030204" pitchFamily="34" charset="0"/>
              </a:rPr>
              <a:t>Prérequis de la base de donnée : </a:t>
            </a:r>
          </a:p>
          <a:p>
            <a:endParaRPr lang="fr-FR" sz="800" b="1" dirty="0">
              <a:solidFill>
                <a:srgbClr val="000000"/>
              </a:solidFill>
              <a:latin typeface="Calibri" panose="020F0502020204030204" pitchFamily="34" charset="0"/>
            </a:endParaRPr>
          </a:p>
          <a:p>
            <a:r>
              <a:rPr lang="fr-FR" sz="2000" dirty="0">
                <a:solidFill>
                  <a:srgbClr val="000000"/>
                </a:solidFill>
                <a:latin typeface="Calibri" panose="020F0502020204030204" pitchFamily="34" charset="0"/>
              </a:rPr>
              <a:t>La base de donnée est récupérée à l’entrée du magasin et intégrée au système. Pour simplifier la démarche une base de donnée test a été implémentée</a:t>
            </a:r>
            <a:endParaRPr lang="fr-FR" sz="2000" b="0" i="0" u="none" strike="noStrike" dirty="0">
              <a:solidFill>
                <a:srgbClr val="000000"/>
              </a:solidFill>
              <a:effectLst/>
            </a:endParaRPr>
          </a:p>
          <a:p>
            <a:pPr fontAlgn="base"/>
            <a:br>
              <a:rPr lang="fr-FR" sz="2000" b="0" i="0" u="none" strike="noStrike" dirty="0">
                <a:solidFill>
                  <a:srgbClr val="000000"/>
                </a:solidFill>
                <a:effectLst/>
              </a:rPr>
            </a:br>
            <a:r>
              <a:rPr lang="fr-FR" sz="2000" dirty="0">
                <a:solidFill>
                  <a:srgbClr val="000000"/>
                </a:solidFill>
                <a:latin typeface="Calibri" panose="020F0502020204030204" pitchFamily="34" charset="0"/>
              </a:rPr>
              <a:t>Base de donnée « </a:t>
            </a:r>
            <a:r>
              <a:rPr lang="fr-FR" sz="2000" dirty="0" err="1">
                <a:solidFill>
                  <a:srgbClr val="000000"/>
                </a:solidFill>
                <a:latin typeface="Calibri" panose="020F0502020204030204" pitchFamily="34" charset="0"/>
              </a:rPr>
              <a:t>Supermarket.db</a:t>
            </a:r>
            <a:r>
              <a:rPr lang="fr-FR" sz="2000" dirty="0">
                <a:solidFill>
                  <a:srgbClr val="000000"/>
                </a:solidFill>
                <a:latin typeface="Calibri" panose="020F0502020204030204" pitchFamily="34" charset="0"/>
              </a:rPr>
              <a:t> » intégrant l’ensemble des produits en stock</a:t>
            </a:r>
            <a:endParaRPr lang="fr-FR" sz="2000" dirty="0">
              <a:solidFill>
                <a:srgbClr val="000000"/>
              </a:solidFill>
              <a:latin typeface="Arial" panose="020B0604020202020204" pitchFamily="34" charset="0"/>
            </a:endParaRPr>
          </a:p>
          <a:p>
            <a:pPr fontAlgn="base">
              <a:spcBef>
                <a:spcPts val="1200"/>
              </a:spcBef>
            </a:pPr>
            <a:r>
              <a:rPr lang="fr-FR" sz="2000" dirty="0">
                <a:solidFill>
                  <a:srgbClr val="000000"/>
                </a:solidFill>
                <a:latin typeface="Calibri" panose="020F0502020204030204" pitchFamily="34" charset="0"/>
              </a:rPr>
              <a:t>Recherche et recoupage des éléments de la liste de course avec les produits disponibles</a:t>
            </a:r>
            <a:endParaRPr lang="fr-FR" sz="2000" dirty="0">
              <a:solidFill>
                <a:srgbClr val="000000"/>
              </a:solidFill>
              <a:latin typeface="Arial" panose="020B0604020202020204" pitchFamily="34" charset="0"/>
            </a:endParaRPr>
          </a:p>
          <a:p>
            <a:pPr fontAlgn="base">
              <a:spcBef>
                <a:spcPts val="1200"/>
              </a:spcBef>
            </a:pPr>
            <a:r>
              <a:rPr lang="fr-FR" sz="2000" dirty="0">
                <a:solidFill>
                  <a:srgbClr val="000000"/>
                </a:solidFill>
                <a:latin typeface="Calibri" panose="020F0502020204030204" pitchFamily="34" charset="0"/>
              </a:rPr>
              <a:t>Scan du Code Barre des produits pour récupérer les informations complémentaires</a:t>
            </a:r>
            <a:endParaRPr lang="fr-FR" sz="2000" dirty="0">
              <a:solidFill>
                <a:srgbClr val="000000"/>
              </a:solidFill>
              <a:latin typeface="Arial" panose="020B0604020202020204" pitchFamily="34" charset="0"/>
            </a:endParaRPr>
          </a:p>
          <a:p>
            <a:pPr fontAlgn="base">
              <a:spcBef>
                <a:spcPts val="1200"/>
              </a:spcBef>
            </a:pPr>
            <a:r>
              <a:rPr lang="fr-FR" sz="2000" dirty="0">
                <a:solidFill>
                  <a:srgbClr val="000000"/>
                </a:solidFill>
                <a:latin typeface="Calibri" panose="020F0502020204030204" pitchFamily="34" charset="0"/>
              </a:rPr>
              <a:t>Lien avec la synthèse vocale pour lecture à l’utilisateur</a:t>
            </a:r>
            <a:endParaRPr lang="fr-FR"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29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3F25C9D-DD66-1047-B08F-17E869366C56}"/>
              </a:ext>
            </a:extLst>
          </p:cNvPr>
          <p:cNvSpPr>
            <a:spLocks noChangeArrowheads="1"/>
          </p:cNvSpPr>
          <p:nvPr/>
        </p:nvSpPr>
        <p:spPr bwMode="auto">
          <a:xfrm flipV="1">
            <a:off x="-1125854" y="-47018956"/>
            <a:ext cx="2787966" cy="19260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4200" b="1" i="0" u="none" strike="noStrike" cap="none" normalizeH="0" baseline="0" dirty="0">
                <a:ln>
                  <a:noFill/>
                </a:ln>
                <a:solidFill>
                  <a:srgbClr val="EBEBEB"/>
                </a:solidFill>
                <a:effectLst/>
                <a:latin typeface="Century Gothic" panose="020B0502020202020204" pitchFamily="34" charset="0"/>
              </a:rPr>
              <a:t>Essaies et tests</a:t>
            </a:r>
            <a:endParaRPr kumimoji="0" lang="fr-FR" altLang="fr-FR" sz="8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000000"/>
                </a:solidFill>
                <a:effectLst/>
                <a:latin typeface="Arial" panose="020B0604020202020204" pitchFamily="34" charset="0"/>
              </a:rPr>
            </a:br>
            <a:endParaRPr kumimoji="0" lang="fr-FR" altLang="fr-FR" sz="1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solidFill>
                  <a:srgbClr val="FFFFFF"/>
                </a:solidFill>
                <a:effectLst/>
                <a:latin typeface="Century Gothic" panose="020B0502020202020204" pitchFamily="34" charset="0"/>
              </a:rPr>
              <a:t>Pour des raisons de soucis de délais dans nos commandes, je n’ai pas pu obtenir le matériel pour faire des essaies mais nous pourrions utiliser par exemple la bibliothèque </a:t>
            </a:r>
            <a:r>
              <a:rPr kumimoji="0" lang="fr-FR" altLang="fr-FR" sz="2000" b="0" i="0" u="none" strike="noStrike" cap="none" normalizeH="0" baseline="0" dirty="0" err="1">
                <a:ln>
                  <a:noFill/>
                </a:ln>
                <a:solidFill>
                  <a:srgbClr val="FFFFFF"/>
                </a:solidFill>
                <a:effectLst/>
                <a:latin typeface="Century Gothic" panose="020B0502020202020204" pitchFamily="34" charset="0"/>
              </a:rPr>
              <a:t>Vosk</a:t>
            </a:r>
            <a:r>
              <a:rPr kumimoji="0" lang="fr-FR" altLang="fr-FR" sz="2000" b="0" i="0" u="none" strike="noStrike" cap="none" normalizeH="0" baseline="0" dirty="0">
                <a:ln>
                  <a:noFill/>
                </a:ln>
                <a:solidFill>
                  <a:srgbClr val="FFFFFF"/>
                </a:solidFill>
                <a:effectLst/>
                <a:latin typeface="Century Gothic" panose="020B0502020202020204" pitchFamily="34" charset="0"/>
              </a:rPr>
              <a:t> de Python pour faire fonctionner la synthèse vocale sous </a:t>
            </a:r>
            <a:r>
              <a:rPr kumimoji="0" lang="fr-FR" altLang="fr-FR" sz="2000" b="0" i="0" u="none" strike="noStrike" cap="none" normalizeH="0" baseline="0" dirty="0" err="1">
                <a:ln>
                  <a:noFill/>
                </a:ln>
                <a:solidFill>
                  <a:srgbClr val="FFFFFF"/>
                </a:solidFill>
                <a:effectLst/>
                <a:latin typeface="Century Gothic" panose="020B0502020202020204" pitchFamily="34" charset="0"/>
              </a:rPr>
              <a:t>Raspberry</a:t>
            </a:r>
            <a:r>
              <a:rPr kumimoji="0" lang="fr-FR" altLang="fr-FR" sz="2000" b="0" i="0" u="none" strike="noStrike" cap="none" normalizeH="0" baseline="0" dirty="0">
                <a:ln>
                  <a:noFill/>
                </a:ln>
                <a:solidFill>
                  <a:srgbClr val="FFFFFF"/>
                </a:solidFill>
                <a:effectLst/>
                <a:latin typeface="Century Gothic" panose="020B0502020202020204" pitchFamily="34" charset="0"/>
              </a:rPr>
              <a:t>, pour le montage, le micro est ici remplacé par une caméra (avec microphone intégré), le vibreur par une LED, les écouteurs par des enceintes et la carte SD par un SSD mais le principe reste le même.</a:t>
            </a:r>
            <a:endParaRPr kumimoji="0" lang="fr-FR" altLang="fr-FR" sz="800" b="0" i="0" u="none" strike="noStrike" cap="none" normalizeH="0" baseline="0" dirty="0">
              <a:ln>
                <a:noFill/>
              </a:ln>
              <a:solidFill>
                <a:srgbClr val="000000"/>
              </a:solidFill>
              <a:effectLst/>
            </a:endParaRPr>
          </a:p>
          <a:p>
            <a:r>
              <a:rPr kumimoji="0" lang="fr-FR" altLang="fr-FR" sz="1800" b="0" i="0" u="none" strike="noStrike" cap="none" normalizeH="0" baseline="0" dirty="0">
                <a:ln>
                  <a:noFill/>
                </a:ln>
                <a:solidFill>
                  <a:srgbClr val="000000"/>
                </a:solidFill>
                <a:effectLst/>
                <a:latin typeface="Arial" panose="020B0604020202020204" pitchFamily="34" charset="0"/>
              </a:rPr>
              <a:t>  </a:t>
            </a:r>
            <a:r>
              <a:rPr kumimoji="0" lang="fr-FR" altLang="fr-FR" sz="72000" b="0" i="0" u="none" strike="noStrike" cap="none" normalizeH="0" baseline="0" dirty="0">
                <a:ln>
                  <a:noFill/>
                </a:ln>
                <a:solidFill>
                  <a:srgbClr val="000000"/>
                </a:solidFill>
                <a:effectLst/>
                <a:latin typeface="Arial" panose="020B0604020202020204" pitchFamily="34" charset="0"/>
              </a:rPr>
              <a:t>        </a:t>
            </a:r>
            <a:r>
              <a:rPr kumimoji="0" lang="fr-FR" altLang="fr-FR" sz="1800" b="0" i="0" u="none" strike="noStrike" cap="none" normalizeH="0" baseline="0" dirty="0">
                <a:ln>
                  <a:noFill/>
                </a:ln>
                <a:solidFill>
                  <a:srgbClr val="000000"/>
                </a:solidFill>
                <a:effectLst/>
                <a:latin typeface="Arial" panose="020B0604020202020204" pitchFamily="34" charset="0"/>
              </a:rPr>
              <a:t>  </a:t>
            </a:r>
            <a:r>
              <a:rPr kumimoji="0" lang="fr-FR" altLang="fr-FR" sz="72000" b="0" i="0" u="none" strike="noStrike" cap="none" normalizeH="0" baseline="0" dirty="0">
                <a:ln>
                  <a:noFill/>
                </a:ln>
                <a:solidFill>
                  <a:srgbClr val="000000"/>
                </a:solidFill>
                <a:effectLst/>
                <a:latin typeface="Arial" panose="020B0604020202020204" pitchFamily="34" charset="0"/>
              </a:rPr>
              <a:t>   </a:t>
            </a:r>
            <a:r>
              <a:rPr lang="fr-FR" dirty="0"/>
              <a:t>Prérequis : Le supermarché Test référence la position des produits en rayons dans leurs base de donnée</a:t>
            </a:r>
          </a:p>
          <a:p>
            <a:pPr fontAlgn="base"/>
            <a:br>
              <a:rPr lang="fr-FR" dirty="0"/>
            </a:br>
            <a:r>
              <a:rPr lang="fr-FR" dirty="0"/>
              <a:t>Récupération des coordonnées</a:t>
            </a:r>
          </a:p>
          <a:p>
            <a:pPr fontAlgn="base"/>
            <a:r>
              <a:rPr lang="fr-FR" dirty="0"/>
              <a:t>Repérage produits dans le magasin</a:t>
            </a:r>
          </a:p>
          <a:p>
            <a:pPr fontAlgn="base"/>
            <a:r>
              <a:rPr lang="fr-FR" dirty="0"/>
              <a:t>Calcul de trajectoire optimum</a:t>
            </a:r>
          </a:p>
          <a:p>
            <a:pPr fontAlgn="base"/>
            <a:r>
              <a:rPr lang="fr-FR" dirty="0"/>
              <a:t>Lien avec servomoteurs pour guidage utilisateur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2000" b="0" i="0" u="none" strike="noStrike" cap="none" normalizeH="0" baseline="0" dirty="0">
                <a:ln>
                  <a:noFill/>
                </a:ln>
                <a:solidFill>
                  <a:srgbClr val="000000"/>
                </a:solidFill>
                <a:effectLst/>
                <a:latin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ZoneTexte 7">
            <a:extLst>
              <a:ext uri="{FF2B5EF4-FFF2-40B4-BE49-F238E27FC236}">
                <a16:creationId xmlns:a16="http://schemas.microsoft.com/office/drawing/2014/main" id="{D147BD5B-225B-804A-9DFE-F6AB9B7501C1}"/>
              </a:ext>
            </a:extLst>
          </p:cNvPr>
          <p:cNvSpPr txBox="1"/>
          <p:nvPr/>
        </p:nvSpPr>
        <p:spPr>
          <a:xfrm>
            <a:off x="3870809" y="217862"/>
            <a:ext cx="4402167" cy="1569660"/>
          </a:xfrm>
          <a:prstGeom prst="rect">
            <a:avLst/>
          </a:prstGeom>
          <a:noFill/>
        </p:spPr>
        <p:txBody>
          <a:bodyPr wrap="none" rtlCol="0">
            <a:spAutoFit/>
          </a:bodyPr>
          <a:lstStyle/>
          <a:p>
            <a:pPr algn="ctr"/>
            <a:r>
              <a:rPr lang="fr-FR" sz="3200" b="1"/>
              <a:t>Localisation des produits</a:t>
            </a:r>
          </a:p>
          <a:p>
            <a:pPr algn="ctr"/>
            <a:r>
              <a:rPr lang="fr-FR" sz="3200" b="1"/>
              <a:t>Et</a:t>
            </a:r>
          </a:p>
          <a:p>
            <a:pPr algn="ctr"/>
            <a:r>
              <a:rPr lang="fr-FR" sz="3200" b="1"/>
              <a:t>base de donnée </a:t>
            </a:r>
            <a:endParaRPr lang="fr-FR" sz="3200" b="1" dirty="0"/>
          </a:p>
        </p:txBody>
      </p:sp>
      <p:pic>
        <p:nvPicPr>
          <p:cNvPr id="10242" name="Picture 2">
            <a:extLst>
              <a:ext uri="{FF2B5EF4-FFF2-40B4-BE49-F238E27FC236}">
                <a16:creationId xmlns:a16="http://schemas.microsoft.com/office/drawing/2014/main" id="{47C416D7-8198-8445-A989-2CD8CE3D975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54152" y="2771772"/>
            <a:ext cx="4143648" cy="27425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D9C4EA6-0F37-B744-B237-7E566025E1F8}"/>
              </a:ext>
            </a:extLst>
          </p:cNvPr>
          <p:cNvSpPr/>
          <p:nvPr/>
        </p:nvSpPr>
        <p:spPr>
          <a:xfrm>
            <a:off x="284482" y="2110311"/>
            <a:ext cx="7669670" cy="523220"/>
          </a:xfrm>
          <a:prstGeom prst="rect">
            <a:avLst/>
          </a:prstGeom>
        </p:spPr>
        <p:txBody>
          <a:bodyPr wrap="square">
            <a:spAutoFit/>
          </a:bodyPr>
          <a:lstStyle/>
          <a:p>
            <a:r>
              <a:rPr lang="fr-FR" sz="2000" b="1" dirty="0">
                <a:solidFill>
                  <a:srgbClr val="000000"/>
                </a:solidFill>
                <a:latin typeface="Calibri" panose="020F0502020204030204" pitchFamily="34" charset="0"/>
              </a:rPr>
              <a:t>Prérequis Plan interactif : </a:t>
            </a:r>
          </a:p>
          <a:p>
            <a:endParaRPr lang="fr-FR" sz="800" b="1" dirty="0">
              <a:solidFill>
                <a:srgbClr val="000000"/>
              </a:solidFill>
              <a:latin typeface="Calibri" panose="020F0502020204030204" pitchFamily="34" charset="0"/>
            </a:endParaRPr>
          </a:p>
        </p:txBody>
      </p:sp>
      <p:sp>
        <p:nvSpPr>
          <p:cNvPr id="3" name="Rectangle 2">
            <a:extLst>
              <a:ext uri="{FF2B5EF4-FFF2-40B4-BE49-F238E27FC236}">
                <a16:creationId xmlns:a16="http://schemas.microsoft.com/office/drawing/2014/main" id="{5E25ACF6-AFC3-6849-A16F-72FADDE95F8C}"/>
              </a:ext>
            </a:extLst>
          </p:cNvPr>
          <p:cNvSpPr/>
          <p:nvPr/>
        </p:nvSpPr>
        <p:spPr>
          <a:xfrm>
            <a:off x="284482" y="2788825"/>
            <a:ext cx="7545068" cy="2708434"/>
          </a:xfrm>
          <a:prstGeom prst="rect">
            <a:avLst/>
          </a:prstGeom>
        </p:spPr>
        <p:txBody>
          <a:bodyPr wrap="square">
            <a:spAutoFit/>
          </a:bodyPr>
          <a:lstStyle/>
          <a:p>
            <a:r>
              <a:rPr lang="fr-FR" sz="2000" dirty="0">
                <a:solidFill>
                  <a:srgbClr val="000000"/>
                </a:solidFill>
                <a:latin typeface="Calibri" panose="020F0502020204030204" pitchFamily="34" charset="0"/>
              </a:rPr>
              <a:t>Prérequis : Le supermarché Test référence la position des produits en rayons dans leurs base de donnée</a:t>
            </a:r>
            <a:endParaRPr lang="fr-FR" sz="2000" b="0" i="0" u="none" strike="noStrike" dirty="0">
              <a:solidFill>
                <a:srgbClr val="000000"/>
              </a:solidFill>
              <a:effectLst/>
            </a:endParaRPr>
          </a:p>
          <a:p>
            <a:pPr fontAlgn="base"/>
            <a:br>
              <a:rPr lang="fr-FR" sz="2000" b="0" i="0" u="none" strike="noStrike" dirty="0">
                <a:solidFill>
                  <a:srgbClr val="000000"/>
                </a:solidFill>
                <a:effectLst/>
              </a:rPr>
            </a:br>
            <a:r>
              <a:rPr lang="fr-FR" sz="2000" dirty="0">
                <a:solidFill>
                  <a:srgbClr val="000000"/>
                </a:solidFill>
                <a:latin typeface="Calibri" panose="020F0502020204030204" pitchFamily="34" charset="0"/>
              </a:rPr>
              <a:t>Récupération des coordonnées</a:t>
            </a:r>
            <a:endParaRPr lang="fr-FR" sz="2000" dirty="0">
              <a:solidFill>
                <a:srgbClr val="000000"/>
              </a:solidFill>
              <a:latin typeface="Arial" panose="020B0604020202020204" pitchFamily="34" charset="0"/>
            </a:endParaRPr>
          </a:p>
          <a:p>
            <a:pPr fontAlgn="base">
              <a:spcBef>
                <a:spcPts val="1200"/>
              </a:spcBef>
            </a:pPr>
            <a:r>
              <a:rPr lang="fr-FR" sz="2000" dirty="0">
                <a:solidFill>
                  <a:srgbClr val="000000"/>
                </a:solidFill>
                <a:latin typeface="Calibri" panose="020F0502020204030204" pitchFamily="34" charset="0"/>
              </a:rPr>
              <a:t>Repérage produits dans le magasin</a:t>
            </a:r>
            <a:endParaRPr lang="fr-FR" sz="2000" dirty="0">
              <a:solidFill>
                <a:srgbClr val="000000"/>
              </a:solidFill>
              <a:latin typeface="Arial" panose="020B0604020202020204" pitchFamily="34" charset="0"/>
            </a:endParaRPr>
          </a:p>
          <a:p>
            <a:pPr fontAlgn="base">
              <a:spcBef>
                <a:spcPts val="1200"/>
              </a:spcBef>
            </a:pPr>
            <a:r>
              <a:rPr lang="fr-FR" sz="2000" dirty="0">
                <a:solidFill>
                  <a:srgbClr val="000000"/>
                </a:solidFill>
                <a:latin typeface="Calibri" panose="020F0502020204030204" pitchFamily="34" charset="0"/>
              </a:rPr>
              <a:t>Calcul de trajectoire optimum</a:t>
            </a:r>
            <a:endParaRPr lang="fr-FR" sz="2000" dirty="0">
              <a:solidFill>
                <a:srgbClr val="000000"/>
              </a:solidFill>
              <a:latin typeface="Arial" panose="020B0604020202020204" pitchFamily="34" charset="0"/>
            </a:endParaRPr>
          </a:p>
          <a:p>
            <a:pPr fontAlgn="base">
              <a:spcBef>
                <a:spcPts val="1200"/>
              </a:spcBef>
            </a:pPr>
            <a:r>
              <a:rPr lang="fr-FR" sz="2000" dirty="0">
                <a:solidFill>
                  <a:srgbClr val="000000"/>
                </a:solidFill>
                <a:latin typeface="Calibri" panose="020F0502020204030204" pitchFamily="34" charset="0"/>
              </a:rPr>
              <a:t>Lien avec servomoteurs pour guidage utilisateur</a:t>
            </a:r>
            <a:endParaRPr lang="fr-FR"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75881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3F25C9D-DD66-1047-B08F-17E869366C56}"/>
              </a:ext>
            </a:extLst>
          </p:cNvPr>
          <p:cNvSpPr>
            <a:spLocks noChangeArrowheads="1"/>
          </p:cNvSpPr>
          <p:nvPr/>
        </p:nvSpPr>
        <p:spPr bwMode="auto">
          <a:xfrm flipV="1">
            <a:off x="-1125854" y="-47018956"/>
            <a:ext cx="2787966" cy="19260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4200" b="1" i="0" u="none" strike="noStrike" cap="none" normalizeH="0" baseline="0" dirty="0">
                <a:ln>
                  <a:noFill/>
                </a:ln>
                <a:solidFill>
                  <a:srgbClr val="EBEBEB"/>
                </a:solidFill>
                <a:effectLst/>
                <a:latin typeface="Century Gothic" panose="020B0502020202020204" pitchFamily="34" charset="0"/>
              </a:rPr>
              <a:t>Essaies et tests</a:t>
            </a:r>
            <a:endParaRPr kumimoji="0" lang="fr-FR" altLang="fr-FR" sz="8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000000"/>
                </a:solidFill>
                <a:effectLst/>
                <a:latin typeface="Arial" panose="020B0604020202020204" pitchFamily="34" charset="0"/>
              </a:rPr>
            </a:br>
            <a:endParaRPr kumimoji="0" lang="fr-FR" altLang="fr-FR" sz="1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solidFill>
                  <a:srgbClr val="FFFFFF"/>
                </a:solidFill>
                <a:effectLst/>
                <a:latin typeface="Century Gothic" panose="020B0502020202020204" pitchFamily="34" charset="0"/>
              </a:rPr>
              <a:t>Pour des raisons de soucis de délais dans nos commandes, je n’ai pas pu obtenir le matériel pour faire des essaies mais nous pourrions utiliser par exemple la bibliothèque </a:t>
            </a:r>
            <a:r>
              <a:rPr kumimoji="0" lang="fr-FR" altLang="fr-FR" sz="2000" b="0" i="0" u="none" strike="noStrike" cap="none" normalizeH="0" baseline="0" dirty="0" err="1">
                <a:ln>
                  <a:noFill/>
                </a:ln>
                <a:solidFill>
                  <a:srgbClr val="FFFFFF"/>
                </a:solidFill>
                <a:effectLst/>
                <a:latin typeface="Century Gothic" panose="020B0502020202020204" pitchFamily="34" charset="0"/>
              </a:rPr>
              <a:t>Vosk</a:t>
            </a:r>
            <a:r>
              <a:rPr kumimoji="0" lang="fr-FR" altLang="fr-FR" sz="2000" b="0" i="0" u="none" strike="noStrike" cap="none" normalizeH="0" baseline="0" dirty="0">
                <a:ln>
                  <a:noFill/>
                </a:ln>
                <a:solidFill>
                  <a:srgbClr val="FFFFFF"/>
                </a:solidFill>
                <a:effectLst/>
                <a:latin typeface="Century Gothic" panose="020B0502020202020204" pitchFamily="34" charset="0"/>
              </a:rPr>
              <a:t> de Python pour faire fonctionner la synthèse vocale sous </a:t>
            </a:r>
            <a:r>
              <a:rPr kumimoji="0" lang="fr-FR" altLang="fr-FR" sz="2000" b="0" i="0" u="none" strike="noStrike" cap="none" normalizeH="0" baseline="0" dirty="0" err="1">
                <a:ln>
                  <a:noFill/>
                </a:ln>
                <a:solidFill>
                  <a:srgbClr val="FFFFFF"/>
                </a:solidFill>
                <a:effectLst/>
                <a:latin typeface="Century Gothic" panose="020B0502020202020204" pitchFamily="34" charset="0"/>
              </a:rPr>
              <a:t>Raspberry</a:t>
            </a:r>
            <a:r>
              <a:rPr kumimoji="0" lang="fr-FR" altLang="fr-FR" sz="2000" b="0" i="0" u="none" strike="noStrike" cap="none" normalizeH="0" baseline="0" dirty="0">
                <a:ln>
                  <a:noFill/>
                </a:ln>
                <a:solidFill>
                  <a:srgbClr val="FFFFFF"/>
                </a:solidFill>
                <a:effectLst/>
                <a:latin typeface="Century Gothic" panose="020B0502020202020204" pitchFamily="34" charset="0"/>
              </a:rPr>
              <a:t>, pour le montage, le micro est ici remplacé par une caméra (avec microphone intégré), le vibreur par une LED, les écouteurs par des enceintes et la carte SD par un SSD mais le principe reste le même.</a:t>
            </a:r>
            <a:endParaRPr kumimoji="0" lang="fr-FR" altLang="fr-FR" sz="800" b="0" i="0" u="none" strike="noStrike" cap="none" normalizeH="0" baseline="0" dirty="0">
              <a:ln>
                <a:noFill/>
              </a:ln>
              <a:solidFill>
                <a:srgbClr val="000000"/>
              </a:solidFill>
              <a:effectLst/>
            </a:endParaRPr>
          </a:p>
          <a:p>
            <a:r>
              <a:rPr kumimoji="0" lang="fr-FR" altLang="fr-FR" sz="1800" b="0" i="0" u="none" strike="noStrike" cap="none" normalizeH="0" baseline="0" dirty="0">
                <a:ln>
                  <a:noFill/>
                </a:ln>
                <a:solidFill>
                  <a:srgbClr val="000000"/>
                </a:solidFill>
                <a:effectLst/>
                <a:latin typeface="Arial" panose="020B0604020202020204" pitchFamily="34" charset="0"/>
              </a:rPr>
              <a:t>  </a:t>
            </a:r>
            <a:r>
              <a:rPr kumimoji="0" lang="fr-FR" altLang="fr-FR" sz="72000" b="0" i="0" u="none" strike="noStrike" cap="none" normalizeH="0" baseline="0" dirty="0">
                <a:ln>
                  <a:noFill/>
                </a:ln>
                <a:solidFill>
                  <a:srgbClr val="000000"/>
                </a:solidFill>
                <a:effectLst/>
                <a:latin typeface="Arial" panose="020B0604020202020204" pitchFamily="34" charset="0"/>
              </a:rPr>
              <a:t>        </a:t>
            </a:r>
            <a:r>
              <a:rPr kumimoji="0" lang="fr-FR" altLang="fr-FR" sz="1800" b="0" i="0" u="none" strike="noStrike" cap="none" normalizeH="0" baseline="0" dirty="0">
                <a:ln>
                  <a:noFill/>
                </a:ln>
                <a:solidFill>
                  <a:srgbClr val="000000"/>
                </a:solidFill>
                <a:effectLst/>
                <a:latin typeface="Arial" panose="020B0604020202020204" pitchFamily="34" charset="0"/>
              </a:rPr>
              <a:t>  </a:t>
            </a:r>
            <a:r>
              <a:rPr kumimoji="0" lang="fr-FR" altLang="fr-FR" sz="72000" b="0" i="0" u="none" strike="noStrike" cap="none" normalizeH="0" baseline="0" dirty="0">
                <a:ln>
                  <a:noFill/>
                </a:ln>
                <a:solidFill>
                  <a:srgbClr val="000000"/>
                </a:solidFill>
                <a:effectLst/>
                <a:latin typeface="Arial" panose="020B0604020202020204" pitchFamily="34" charset="0"/>
              </a:rPr>
              <a:t>   </a:t>
            </a:r>
            <a:r>
              <a:rPr lang="fr-FR" dirty="0"/>
              <a:t>Prérequis : Le supermarché Test référence la position des produits en rayons dans leurs base de donnée</a:t>
            </a:r>
          </a:p>
          <a:p>
            <a:pPr fontAlgn="base"/>
            <a:br>
              <a:rPr lang="fr-FR" dirty="0"/>
            </a:br>
            <a:r>
              <a:rPr lang="fr-FR" dirty="0"/>
              <a:t>Récupération des coordonnées</a:t>
            </a:r>
          </a:p>
          <a:p>
            <a:pPr fontAlgn="base"/>
            <a:r>
              <a:rPr lang="fr-FR" dirty="0"/>
              <a:t>Repérage produits dans le magasin</a:t>
            </a:r>
          </a:p>
          <a:p>
            <a:pPr fontAlgn="base"/>
            <a:r>
              <a:rPr lang="fr-FR" dirty="0"/>
              <a:t>Calcul de trajectoire optimum</a:t>
            </a:r>
          </a:p>
          <a:p>
            <a:pPr fontAlgn="base"/>
            <a:r>
              <a:rPr lang="fr-FR" dirty="0"/>
              <a:t>Lien avec servomoteurs pour guidage utilisateur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2000" b="0" i="0" u="none" strike="noStrike" cap="none" normalizeH="0" baseline="0" dirty="0">
                <a:ln>
                  <a:noFill/>
                </a:ln>
                <a:solidFill>
                  <a:srgbClr val="000000"/>
                </a:solidFill>
                <a:effectLst/>
                <a:latin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ZoneTexte 7">
            <a:extLst>
              <a:ext uri="{FF2B5EF4-FFF2-40B4-BE49-F238E27FC236}">
                <a16:creationId xmlns:a16="http://schemas.microsoft.com/office/drawing/2014/main" id="{D147BD5B-225B-804A-9DFE-F6AB9B7501C1}"/>
              </a:ext>
            </a:extLst>
          </p:cNvPr>
          <p:cNvSpPr txBox="1"/>
          <p:nvPr/>
        </p:nvSpPr>
        <p:spPr>
          <a:xfrm>
            <a:off x="3870809" y="217862"/>
            <a:ext cx="4402167" cy="1569660"/>
          </a:xfrm>
          <a:prstGeom prst="rect">
            <a:avLst/>
          </a:prstGeom>
          <a:noFill/>
        </p:spPr>
        <p:txBody>
          <a:bodyPr wrap="none" rtlCol="0">
            <a:spAutoFit/>
          </a:bodyPr>
          <a:lstStyle/>
          <a:p>
            <a:pPr algn="ctr"/>
            <a:r>
              <a:rPr lang="fr-FR" sz="3200" b="1"/>
              <a:t>Localisation des produits</a:t>
            </a:r>
          </a:p>
          <a:p>
            <a:pPr algn="ctr"/>
            <a:r>
              <a:rPr lang="fr-FR" sz="3200" b="1"/>
              <a:t>Et</a:t>
            </a:r>
          </a:p>
          <a:p>
            <a:pPr algn="ctr"/>
            <a:r>
              <a:rPr lang="fr-FR" sz="3200" b="1"/>
              <a:t>base de donnée </a:t>
            </a:r>
            <a:endParaRPr lang="fr-FR" sz="3200" b="1" dirty="0"/>
          </a:p>
        </p:txBody>
      </p:sp>
      <p:pic>
        <p:nvPicPr>
          <p:cNvPr id="12290" name="Picture 2">
            <a:extLst>
              <a:ext uri="{FF2B5EF4-FFF2-40B4-BE49-F238E27FC236}">
                <a16:creationId xmlns:a16="http://schemas.microsoft.com/office/drawing/2014/main" id="{2EE0BF10-4CE8-3F40-996D-08D61A696A3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85087" y="1778942"/>
            <a:ext cx="1879599" cy="1879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8788AA1-F0A8-9945-8A31-F68733A2F268}"/>
              </a:ext>
            </a:extLst>
          </p:cNvPr>
          <p:cNvSpPr/>
          <p:nvPr/>
        </p:nvSpPr>
        <p:spPr>
          <a:xfrm>
            <a:off x="749606" y="2118836"/>
            <a:ext cx="7422843" cy="1631216"/>
          </a:xfrm>
          <a:prstGeom prst="rect">
            <a:avLst/>
          </a:prstGeom>
        </p:spPr>
        <p:txBody>
          <a:bodyPr wrap="square">
            <a:spAutoFit/>
          </a:bodyPr>
          <a:lstStyle/>
          <a:p>
            <a:r>
              <a:rPr lang="fr-FR" sz="2000" b="1" u="sng" dirty="0" err="1">
                <a:solidFill>
                  <a:srgbClr val="000000"/>
                </a:solidFill>
                <a:latin typeface="Calibri" panose="020F0502020204030204" pitchFamily="34" charset="0"/>
              </a:rPr>
              <a:t>Raspberry</a:t>
            </a:r>
            <a:r>
              <a:rPr lang="fr-FR" sz="2000" b="1" u="sng" dirty="0">
                <a:solidFill>
                  <a:srgbClr val="000000"/>
                </a:solidFill>
                <a:latin typeface="Calibri" panose="020F0502020204030204" pitchFamily="34" charset="0"/>
              </a:rPr>
              <a:t> pi 4 : </a:t>
            </a:r>
            <a:endParaRPr lang="fr-FR" sz="2000" b="0" i="0" u="none" strike="noStrike" dirty="0">
              <a:solidFill>
                <a:srgbClr val="000000"/>
              </a:solidFill>
              <a:effectLst/>
            </a:endParaRPr>
          </a:p>
          <a:p>
            <a:pPr fontAlgn="base">
              <a:buFont typeface="Arial" panose="020B0604020202020204" pitchFamily="34" charset="0"/>
              <a:buChar char="•"/>
            </a:pPr>
            <a:r>
              <a:rPr lang="fr-FR" sz="2000" dirty="0">
                <a:solidFill>
                  <a:srgbClr val="000000"/>
                </a:solidFill>
                <a:latin typeface="Calibri" panose="020F0502020204030204" pitchFamily="34" charset="0"/>
              </a:rPr>
              <a:t>Nano-ordinateur Quad </a:t>
            </a:r>
            <a:r>
              <a:rPr lang="fr-FR" sz="2000" dirty="0" err="1">
                <a:solidFill>
                  <a:srgbClr val="000000"/>
                </a:solidFill>
                <a:latin typeface="Calibri" panose="020F0502020204030204" pitchFamily="34" charset="0"/>
              </a:rPr>
              <a:t>core</a:t>
            </a:r>
            <a:r>
              <a:rPr lang="fr-FR" sz="2000" dirty="0">
                <a:solidFill>
                  <a:srgbClr val="000000"/>
                </a:solidFill>
                <a:latin typeface="Calibri" panose="020F0502020204030204" pitchFamily="34" charset="0"/>
              </a:rPr>
              <a:t> 64-bit ARM-Cortex A72 à 1,5GHz</a:t>
            </a:r>
            <a:endParaRPr lang="fr-FR" sz="2000" dirty="0">
              <a:solidFill>
                <a:srgbClr val="000000"/>
              </a:solidFill>
              <a:latin typeface="Arial" panose="020B0604020202020204" pitchFamily="34" charset="0"/>
            </a:endParaRPr>
          </a:p>
          <a:p>
            <a:pPr fontAlgn="base">
              <a:buFont typeface="Arial" panose="020B0604020202020204" pitchFamily="34" charset="0"/>
              <a:buChar char="•"/>
            </a:pPr>
            <a:r>
              <a:rPr lang="fr-FR" sz="2000" dirty="0">
                <a:solidFill>
                  <a:srgbClr val="000000"/>
                </a:solidFill>
                <a:latin typeface="Calibri" panose="020F0502020204030204" pitchFamily="34" charset="0"/>
              </a:rPr>
              <a:t>Léger (40 gr)</a:t>
            </a:r>
            <a:endParaRPr lang="fr-FR" sz="2000" dirty="0">
              <a:solidFill>
                <a:srgbClr val="000000"/>
              </a:solidFill>
              <a:latin typeface="Arial" panose="020B0604020202020204" pitchFamily="34" charset="0"/>
            </a:endParaRPr>
          </a:p>
          <a:p>
            <a:pPr fontAlgn="base">
              <a:buFont typeface="Arial" panose="020B0604020202020204" pitchFamily="34" charset="0"/>
              <a:buChar char="•"/>
            </a:pPr>
            <a:r>
              <a:rPr lang="fr-FR" sz="2000" dirty="0">
                <a:solidFill>
                  <a:srgbClr val="000000"/>
                </a:solidFill>
                <a:latin typeface="Calibri" panose="020F0502020204030204" pitchFamily="34" charset="0"/>
              </a:rPr>
              <a:t>Peu encombrant  85mm × 56 mm</a:t>
            </a:r>
            <a:endParaRPr lang="fr-FR" sz="2000" dirty="0">
              <a:solidFill>
                <a:srgbClr val="000000"/>
              </a:solidFill>
              <a:latin typeface="Arial" panose="020B0604020202020204" pitchFamily="34" charset="0"/>
            </a:endParaRPr>
          </a:p>
          <a:p>
            <a:pPr fontAlgn="base">
              <a:buFont typeface="Arial" panose="020B0604020202020204" pitchFamily="34" charset="0"/>
              <a:buChar char="•"/>
            </a:pPr>
            <a:r>
              <a:rPr lang="fr-FR" sz="2000" dirty="0">
                <a:solidFill>
                  <a:srgbClr val="000000"/>
                </a:solidFill>
                <a:latin typeface="Calibri" panose="020F0502020204030204" pitchFamily="34" charset="0"/>
              </a:rPr>
              <a:t>Bon marché (60 €)</a:t>
            </a:r>
            <a:endParaRPr lang="fr-FR" sz="2000" dirty="0">
              <a:solidFill>
                <a:srgbClr val="000000"/>
              </a:solidFill>
              <a:latin typeface="Arial" panose="020B0604020202020204" pitchFamily="34" charset="0"/>
            </a:endParaRPr>
          </a:p>
        </p:txBody>
      </p:sp>
      <p:sp>
        <p:nvSpPr>
          <p:cNvPr id="9" name="Rectangle 8">
            <a:extLst>
              <a:ext uri="{FF2B5EF4-FFF2-40B4-BE49-F238E27FC236}">
                <a16:creationId xmlns:a16="http://schemas.microsoft.com/office/drawing/2014/main" id="{EDE9DF6F-D1E8-654A-9AD0-85C009C39DC9}"/>
              </a:ext>
            </a:extLst>
          </p:cNvPr>
          <p:cNvSpPr/>
          <p:nvPr/>
        </p:nvSpPr>
        <p:spPr>
          <a:xfrm>
            <a:off x="728662" y="3980587"/>
            <a:ext cx="6096000" cy="1938992"/>
          </a:xfrm>
          <a:prstGeom prst="rect">
            <a:avLst/>
          </a:prstGeom>
        </p:spPr>
        <p:txBody>
          <a:bodyPr>
            <a:spAutoFit/>
          </a:bodyPr>
          <a:lstStyle/>
          <a:p>
            <a:r>
              <a:rPr lang="fr-FR" sz="2000" b="1" u="sng" dirty="0">
                <a:solidFill>
                  <a:srgbClr val="000000"/>
                </a:solidFill>
                <a:latin typeface="Calibri" panose="020F0502020204030204" pitchFamily="34" charset="0"/>
              </a:rPr>
              <a:t>Langage de programmation python</a:t>
            </a:r>
            <a:endParaRPr lang="fr-FR" sz="2000" b="0" i="0" u="none" strike="noStrike" dirty="0">
              <a:solidFill>
                <a:srgbClr val="000000"/>
              </a:solidFill>
              <a:effectLst/>
            </a:endParaRPr>
          </a:p>
          <a:p>
            <a:pPr fontAlgn="base">
              <a:buFont typeface="Arial" panose="020B0604020202020204" pitchFamily="34" charset="0"/>
              <a:buChar char="•"/>
            </a:pPr>
            <a:r>
              <a:rPr lang="fr-FR" sz="2000" dirty="0">
                <a:solidFill>
                  <a:srgbClr val="000000"/>
                </a:solidFill>
                <a:latin typeface="Calibri" panose="020F0502020204030204" pitchFamily="34" charset="0"/>
              </a:rPr>
              <a:t>Simple à programmer pour les élèves</a:t>
            </a:r>
            <a:endParaRPr lang="fr-FR" sz="2000" dirty="0">
              <a:solidFill>
                <a:srgbClr val="000000"/>
              </a:solidFill>
              <a:latin typeface="Arial" panose="020B0604020202020204" pitchFamily="34" charset="0"/>
            </a:endParaRPr>
          </a:p>
          <a:p>
            <a:pPr fontAlgn="base">
              <a:buFont typeface="Arial" panose="020B0604020202020204" pitchFamily="34" charset="0"/>
              <a:buChar char="•"/>
            </a:pPr>
            <a:r>
              <a:rPr lang="fr-FR" sz="2000" dirty="0">
                <a:solidFill>
                  <a:srgbClr val="000000"/>
                </a:solidFill>
                <a:latin typeface="Calibri" panose="020F0502020204030204" pitchFamily="34" charset="0"/>
              </a:rPr>
              <a:t>Bases acquises dès le collège</a:t>
            </a:r>
            <a:endParaRPr lang="fr-FR" sz="2000" dirty="0">
              <a:solidFill>
                <a:srgbClr val="000000"/>
              </a:solidFill>
              <a:latin typeface="Arial" panose="020B0604020202020204" pitchFamily="34" charset="0"/>
            </a:endParaRPr>
          </a:p>
          <a:p>
            <a:pPr fontAlgn="base">
              <a:buFont typeface="Arial" panose="020B0604020202020204" pitchFamily="34" charset="0"/>
              <a:buChar char="•"/>
            </a:pPr>
            <a:r>
              <a:rPr lang="fr-FR" sz="2000" dirty="0">
                <a:solidFill>
                  <a:srgbClr val="000000"/>
                </a:solidFill>
                <a:latin typeface="Calibri" panose="020F0502020204030204" pitchFamily="34" charset="0"/>
              </a:rPr>
              <a:t>Gestion de base de donnée simple avec les libraires « Sqlite3 » &amp; « Pandas »</a:t>
            </a:r>
            <a:endParaRPr lang="fr-FR" sz="2000" dirty="0">
              <a:solidFill>
                <a:srgbClr val="000000"/>
              </a:solidFill>
              <a:latin typeface="Arial" panose="020B0604020202020204" pitchFamily="34" charset="0"/>
            </a:endParaRPr>
          </a:p>
          <a:p>
            <a:pPr fontAlgn="base">
              <a:buFont typeface="Arial" panose="020B0604020202020204" pitchFamily="34" charset="0"/>
              <a:buChar char="•"/>
            </a:pPr>
            <a:r>
              <a:rPr lang="fr-FR" sz="2000" dirty="0">
                <a:solidFill>
                  <a:srgbClr val="000000"/>
                </a:solidFill>
                <a:latin typeface="Calibri" panose="020F0502020204030204" pitchFamily="34" charset="0"/>
              </a:rPr>
              <a:t>Interface dynamique </a:t>
            </a:r>
            <a:endParaRPr lang="fr-FR" sz="2000" dirty="0">
              <a:solidFill>
                <a:srgbClr val="000000"/>
              </a:solidFill>
              <a:latin typeface="Arial" panose="020B0604020202020204" pitchFamily="34" charset="0"/>
            </a:endParaRPr>
          </a:p>
        </p:txBody>
      </p:sp>
      <p:pic>
        <p:nvPicPr>
          <p:cNvPr id="12292" name="Picture 4">
            <a:extLst>
              <a:ext uri="{FF2B5EF4-FFF2-40B4-BE49-F238E27FC236}">
                <a16:creationId xmlns:a16="http://schemas.microsoft.com/office/drawing/2014/main" id="{FE75C869-4F41-1743-969B-ECC49FFB83D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29066" y="4314825"/>
            <a:ext cx="3312042" cy="213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911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D147BD5B-225B-804A-9DFE-F6AB9B7501C1}"/>
              </a:ext>
            </a:extLst>
          </p:cNvPr>
          <p:cNvSpPr txBox="1"/>
          <p:nvPr/>
        </p:nvSpPr>
        <p:spPr>
          <a:xfrm>
            <a:off x="3870809" y="217862"/>
            <a:ext cx="4402167" cy="1569660"/>
          </a:xfrm>
          <a:prstGeom prst="rect">
            <a:avLst/>
          </a:prstGeom>
          <a:noFill/>
        </p:spPr>
        <p:txBody>
          <a:bodyPr wrap="none" rtlCol="0">
            <a:spAutoFit/>
          </a:bodyPr>
          <a:lstStyle/>
          <a:p>
            <a:pPr algn="ctr"/>
            <a:r>
              <a:rPr lang="fr-FR" sz="3200" b="1"/>
              <a:t>Localisation des produits</a:t>
            </a:r>
          </a:p>
          <a:p>
            <a:pPr algn="ctr"/>
            <a:r>
              <a:rPr lang="fr-FR" sz="3200" b="1"/>
              <a:t>Et</a:t>
            </a:r>
          </a:p>
          <a:p>
            <a:pPr algn="ctr"/>
            <a:r>
              <a:rPr lang="fr-FR" sz="3200" b="1"/>
              <a:t>base de donnée </a:t>
            </a:r>
            <a:endParaRPr lang="fr-FR" sz="3200" b="1" dirty="0"/>
          </a:p>
        </p:txBody>
      </p:sp>
      <p:pic>
        <p:nvPicPr>
          <p:cNvPr id="4" name="Image 3" descr="Une image contenant texte&#10;&#10;Description générée automatiquement">
            <a:extLst>
              <a:ext uri="{FF2B5EF4-FFF2-40B4-BE49-F238E27FC236}">
                <a16:creationId xmlns:a16="http://schemas.microsoft.com/office/drawing/2014/main" id="{48F4C9D5-1A84-3B4C-94A4-22EF9CBCCAA8}"/>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3595" y="1497666"/>
            <a:ext cx="4936966" cy="3282957"/>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76403CC4-4474-F448-8882-6710B48728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6193" y="4231745"/>
            <a:ext cx="4936967" cy="2726488"/>
          </a:xfrm>
          <a:prstGeom prst="rect">
            <a:avLst/>
          </a:prstGeom>
        </p:spPr>
      </p:pic>
      <p:pic>
        <p:nvPicPr>
          <p:cNvPr id="11" name="Image 10">
            <a:extLst>
              <a:ext uri="{FF2B5EF4-FFF2-40B4-BE49-F238E27FC236}">
                <a16:creationId xmlns:a16="http://schemas.microsoft.com/office/drawing/2014/main" id="{65FC72D6-5C04-A247-A1A1-2E493CAA4ABC}"/>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0561" y="1989691"/>
            <a:ext cx="4302039" cy="3130928"/>
          </a:xfrm>
          <a:prstGeom prst="rect">
            <a:avLst/>
          </a:prstGeom>
        </p:spPr>
      </p:pic>
      <p:pic>
        <p:nvPicPr>
          <p:cNvPr id="13" name="Image 12" descr="Une image contenant texte&#10;&#10;Description générée automatiquement">
            <a:extLst>
              <a:ext uri="{FF2B5EF4-FFF2-40B4-BE49-F238E27FC236}">
                <a16:creationId xmlns:a16="http://schemas.microsoft.com/office/drawing/2014/main" id="{8CF59D78-5AE3-F54A-87F8-326E23AA86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5928" y="4231745"/>
            <a:ext cx="3812656" cy="2628422"/>
          </a:xfrm>
          <a:prstGeom prst="rect">
            <a:avLst/>
          </a:prstGeom>
        </p:spPr>
      </p:pic>
    </p:spTree>
    <p:extLst>
      <p:ext uri="{BB962C8B-B14F-4D97-AF65-F5344CB8AC3E}">
        <p14:creationId xmlns:p14="http://schemas.microsoft.com/office/powerpoint/2010/main" val="1974756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D147BD5B-225B-804A-9DFE-F6AB9B7501C1}"/>
              </a:ext>
            </a:extLst>
          </p:cNvPr>
          <p:cNvSpPr txBox="1"/>
          <p:nvPr/>
        </p:nvSpPr>
        <p:spPr>
          <a:xfrm>
            <a:off x="3331821" y="217862"/>
            <a:ext cx="5480155" cy="584775"/>
          </a:xfrm>
          <a:prstGeom prst="rect">
            <a:avLst/>
          </a:prstGeom>
          <a:noFill/>
        </p:spPr>
        <p:txBody>
          <a:bodyPr wrap="none" rtlCol="0">
            <a:spAutoFit/>
          </a:bodyPr>
          <a:lstStyle/>
          <a:p>
            <a:pPr algn="ctr"/>
            <a:r>
              <a:rPr lang="fr-FR" sz="3200" b="1" dirty="0"/>
              <a:t>IA d’optimisation de trajectoire</a:t>
            </a:r>
          </a:p>
        </p:txBody>
      </p:sp>
      <p:sp>
        <p:nvSpPr>
          <p:cNvPr id="6" name="Rectangle 5">
            <a:extLst>
              <a:ext uri="{FF2B5EF4-FFF2-40B4-BE49-F238E27FC236}">
                <a16:creationId xmlns:a16="http://schemas.microsoft.com/office/drawing/2014/main" id="{4C145491-C4C3-B64A-BB2C-D35BD9A3FEDE}"/>
              </a:ext>
            </a:extLst>
          </p:cNvPr>
          <p:cNvSpPr/>
          <p:nvPr/>
        </p:nvSpPr>
        <p:spPr>
          <a:xfrm>
            <a:off x="180975" y="1188205"/>
            <a:ext cx="11830050" cy="2554545"/>
          </a:xfrm>
          <a:prstGeom prst="rect">
            <a:avLst/>
          </a:prstGeom>
        </p:spPr>
        <p:txBody>
          <a:bodyPr wrap="square">
            <a:spAutoFit/>
          </a:bodyPr>
          <a:lstStyle/>
          <a:p>
            <a:br>
              <a:rPr lang="fr-FR" sz="2000" b="0" i="0" u="none" strike="noStrike" dirty="0">
                <a:solidFill>
                  <a:srgbClr val="000000"/>
                </a:solidFill>
                <a:effectLst/>
              </a:rPr>
            </a:br>
            <a:r>
              <a:rPr lang="fr-FR" sz="2000" dirty="0">
                <a:solidFill>
                  <a:srgbClr val="000000"/>
                </a:solidFill>
                <a:latin typeface="Calibri" panose="020F0502020204030204" pitchFamily="34" charset="0"/>
              </a:rPr>
              <a:t>La personne malvoyante est guidée grâce à des lunettes qui indiquent la direction à suivre pour aller chercher un article dans un magasin d’alimentation.</a:t>
            </a:r>
            <a:endParaRPr lang="fr-FR" sz="2000" b="0" i="0" u="none" strike="noStrike" dirty="0">
              <a:solidFill>
                <a:srgbClr val="000000"/>
              </a:solidFill>
              <a:effectLst/>
            </a:endParaRPr>
          </a:p>
          <a:p>
            <a:r>
              <a:rPr lang="fr-FR" sz="2000" dirty="0">
                <a:solidFill>
                  <a:srgbClr val="000000"/>
                </a:solidFill>
                <a:latin typeface="Calibri" panose="020F0502020204030204" pitchFamily="34" charset="0"/>
              </a:rPr>
              <a:t>Le trajet est calculé en temps réel avec un </a:t>
            </a:r>
            <a:r>
              <a:rPr lang="fr-FR" sz="2000" b="1" dirty="0">
                <a:solidFill>
                  <a:srgbClr val="000000"/>
                </a:solidFill>
                <a:latin typeface="Calibri" panose="020F0502020204030204" pitchFamily="34" charset="0"/>
              </a:rPr>
              <a:t>algorithme d’apprentissage par renforcement. </a:t>
            </a:r>
            <a:r>
              <a:rPr lang="fr-FR" sz="2000" dirty="0">
                <a:solidFill>
                  <a:srgbClr val="000000"/>
                </a:solidFill>
                <a:latin typeface="Calibri" panose="020F0502020204030204" pitchFamily="34" charset="0"/>
              </a:rPr>
              <a:t>La problématique est de trouver le chemin optimal.</a:t>
            </a:r>
            <a:endParaRPr lang="fr-FR" sz="2000" b="0" i="0" u="none" strike="noStrike" dirty="0">
              <a:solidFill>
                <a:srgbClr val="000000"/>
              </a:solidFill>
              <a:effectLst/>
            </a:endParaRPr>
          </a:p>
          <a:p>
            <a:br>
              <a:rPr lang="fr-FR" sz="2000" dirty="0"/>
            </a:br>
            <a:br>
              <a:rPr lang="fr-FR" sz="2000" dirty="0"/>
            </a:br>
            <a:endParaRPr lang="fr-FR" sz="2000" dirty="0"/>
          </a:p>
        </p:txBody>
      </p:sp>
      <p:pic>
        <p:nvPicPr>
          <p:cNvPr id="11" name="Image 10">
            <a:extLst>
              <a:ext uri="{FF2B5EF4-FFF2-40B4-BE49-F238E27FC236}">
                <a16:creationId xmlns:a16="http://schemas.microsoft.com/office/drawing/2014/main" id="{9A4C6F6A-7FDE-6148-8557-C3B4D0FCD693}"/>
              </a:ext>
            </a:extLst>
          </p:cNvPr>
          <p:cNvPicPr>
            <a:picLocks noChangeAspect="1"/>
          </p:cNvPicPr>
          <p:nvPr/>
        </p:nvPicPr>
        <p:blipFill>
          <a:blip r:embed="rId4"/>
          <a:stretch>
            <a:fillRect/>
          </a:stretch>
        </p:blipFill>
        <p:spPr>
          <a:xfrm>
            <a:off x="5051425" y="2753938"/>
            <a:ext cx="6959600" cy="3886200"/>
          </a:xfrm>
          <a:prstGeom prst="rect">
            <a:avLst/>
          </a:prstGeom>
        </p:spPr>
      </p:pic>
    </p:spTree>
    <p:extLst>
      <p:ext uri="{BB962C8B-B14F-4D97-AF65-F5344CB8AC3E}">
        <p14:creationId xmlns:p14="http://schemas.microsoft.com/office/powerpoint/2010/main" val="99505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D147BD5B-225B-804A-9DFE-F6AB9B7501C1}"/>
              </a:ext>
            </a:extLst>
          </p:cNvPr>
          <p:cNvSpPr txBox="1"/>
          <p:nvPr/>
        </p:nvSpPr>
        <p:spPr>
          <a:xfrm>
            <a:off x="3331821" y="217862"/>
            <a:ext cx="5480155" cy="584775"/>
          </a:xfrm>
          <a:prstGeom prst="rect">
            <a:avLst/>
          </a:prstGeom>
          <a:noFill/>
        </p:spPr>
        <p:txBody>
          <a:bodyPr wrap="none" rtlCol="0">
            <a:spAutoFit/>
          </a:bodyPr>
          <a:lstStyle/>
          <a:p>
            <a:pPr algn="ctr"/>
            <a:r>
              <a:rPr lang="fr-FR" sz="3200" b="1" dirty="0"/>
              <a:t>IA d’optimisation de trajectoire</a:t>
            </a:r>
          </a:p>
        </p:txBody>
      </p:sp>
      <p:pic>
        <p:nvPicPr>
          <p:cNvPr id="3" name="Image 2">
            <a:extLst>
              <a:ext uri="{FF2B5EF4-FFF2-40B4-BE49-F238E27FC236}">
                <a16:creationId xmlns:a16="http://schemas.microsoft.com/office/drawing/2014/main" id="{5821B4CA-9660-B74D-86F4-01B56B450448}"/>
              </a:ext>
            </a:extLst>
          </p:cNvPr>
          <p:cNvPicPr>
            <a:picLocks noChangeAspect="1"/>
          </p:cNvPicPr>
          <p:nvPr/>
        </p:nvPicPr>
        <p:blipFill>
          <a:blip r:embed="rId4"/>
          <a:stretch>
            <a:fillRect/>
          </a:stretch>
        </p:blipFill>
        <p:spPr>
          <a:xfrm>
            <a:off x="554037" y="2184190"/>
            <a:ext cx="11612562" cy="2966570"/>
          </a:xfrm>
          <a:prstGeom prst="rect">
            <a:avLst/>
          </a:prstGeom>
        </p:spPr>
      </p:pic>
    </p:spTree>
    <p:extLst>
      <p:ext uri="{BB962C8B-B14F-4D97-AF65-F5344CB8AC3E}">
        <p14:creationId xmlns:p14="http://schemas.microsoft.com/office/powerpoint/2010/main" val="380690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D147BD5B-225B-804A-9DFE-F6AB9B7501C1}"/>
              </a:ext>
            </a:extLst>
          </p:cNvPr>
          <p:cNvSpPr txBox="1"/>
          <p:nvPr/>
        </p:nvSpPr>
        <p:spPr>
          <a:xfrm>
            <a:off x="3331821" y="217862"/>
            <a:ext cx="5480155" cy="584775"/>
          </a:xfrm>
          <a:prstGeom prst="rect">
            <a:avLst/>
          </a:prstGeom>
          <a:noFill/>
        </p:spPr>
        <p:txBody>
          <a:bodyPr wrap="none" rtlCol="0">
            <a:spAutoFit/>
          </a:bodyPr>
          <a:lstStyle/>
          <a:p>
            <a:pPr algn="ctr"/>
            <a:r>
              <a:rPr lang="fr-FR" sz="3200" b="1" dirty="0"/>
              <a:t>IA d’optimisation de trajectoire</a:t>
            </a:r>
          </a:p>
        </p:txBody>
      </p:sp>
      <p:pic>
        <p:nvPicPr>
          <p:cNvPr id="4" name="Image 3">
            <a:extLst>
              <a:ext uri="{FF2B5EF4-FFF2-40B4-BE49-F238E27FC236}">
                <a16:creationId xmlns:a16="http://schemas.microsoft.com/office/drawing/2014/main" id="{C90AA31B-338F-5D4C-A655-79560B7EE1CF}"/>
              </a:ext>
            </a:extLst>
          </p:cNvPr>
          <p:cNvPicPr>
            <a:picLocks noChangeAspect="1"/>
          </p:cNvPicPr>
          <p:nvPr/>
        </p:nvPicPr>
        <p:blipFill>
          <a:blip r:embed="rId4"/>
          <a:stretch>
            <a:fillRect/>
          </a:stretch>
        </p:blipFill>
        <p:spPr>
          <a:xfrm>
            <a:off x="1516100" y="2520433"/>
            <a:ext cx="8470900" cy="3860800"/>
          </a:xfrm>
          <a:prstGeom prst="rect">
            <a:avLst/>
          </a:prstGeom>
        </p:spPr>
      </p:pic>
      <p:sp>
        <p:nvSpPr>
          <p:cNvPr id="5" name="Rectangle 1">
            <a:extLst>
              <a:ext uri="{FF2B5EF4-FFF2-40B4-BE49-F238E27FC236}">
                <a16:creationId xmlns:a16="http://schemas.microsoft.com/office/drawing/2014/main" id="{71BC553F-0942-AE4F-BEBF-1FE9432A1AE6}"/>
              </a:ext>
            </a:extLst>
          </p:cNvPr>
          <p:cNvSpPr>
            <a:spLocks noChangeArrowheads="1"/>
          </p:cNvSpPr>
          <p:nvPr/>
        </p:nvSpPr>
        <p:spPr bwMode="auto">
          <a:xfrm>
            <a:off x="225271" y="21921"/>
            <a:ext cx="4653966" cy="346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Arial" panose="020B0604020202020204" pitchFamily="34" charset="0"/>
              </a:rPr>
              <a:t>  </a:t>
            </a:r>
            <a:r>
              <a:rPr kumimoji="0" lang="fr-FR" altLang="fr-FR" sz="5100" b="0" i="0" u="none" strike="noStrike" cap="none" normalizeH="0" baseline="0" dirty="0">
                <a:ln>
                  <a:noFill/>
                </a:ln>
                <a:solidFill>
                  <a:srgbClr val="000000"/>
                </a:solidFill>
                <a:effectLst/>
                <a:latin typeface="Arial" panose="020B0604020202020204" pitchFamily="34" charset="0"/>
              </a:rPr>
              <a:t>                    </a:t>
            </a:r>
            <a:br>
              <a:rPr kumimoji="0" lang="fr-FR" altLang="fr-FR" sz="1800" b="0" i="0" u="none" strike="noStrike" cap="none" normalizeH="0" baseline="0" dirty="0">
                <a:ln>
                  <a:noFill/>
                </a:ln>
                <a:solidFill>
                  <a:srgbClr val="000000"/>
                </a:solidFill>
                <a:effectLst/>
                <a:latin typeface="Arial" panose="020B0604020202020204" pitchFamily="34" charset="0"/>
              </a:rPr>
            </a:br>
            <a:endParaRPr kumimoji="0" lang="fr-FR" altLang="fr-FR" sz="1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sng" strike="noStrike" cap="none" normalizeH="0" baseline="0" dirty="0">
                <a:ln>
                  <a:noFill/>
                </a:ln>
                <a:solidFill>
                  <a:srgbClr val="000000"/>
                </a:solidFill>
                <a:effectLst/>
                <a:latin typeface="Calibri" panose="020F0502020204030204" pitchFamily="34" charset="0"/>
                <a:hlinkClick r:id="rId5"/>
              </a:rPr>
              <a:t>https://3dwarehouse.sketchup.com</a:t>
            </a:r>
            <a:r>
              <a:rPr kumimoji="0" lang="fr-FR" altLang="fr-FR" sz="5200" b="0" i="0" u="none" strike="noStrike" cap="none" normalizeH="0" baseline="0" dirty="0">
                <a:ln>
                  <a:noFill/>
                </a:ln>
                <a:solidFill>
                  <a:srgbClr val="000000"/>
                </a:solidFill>
                <a:effectLst/>
                <a:latin typeface="Arial" panose="020B0604020202020204" pitchFamily="34" charset="0"/>
              </a:rPr>
              <a:t>      </a:t>
            </a:r>
            <a:br>
              <a:rPr kumimoji="0" lang="fr-FR" altLang="fr-FR" sz="1800" b="0" i="0" u="none" strike="noStrike" cap="none" normalizeH="0" baseline="0" dirty="0">
                <a:ln>
                  <a:noFill/>
                </a:ln>
                <a:solidFill>
                  <a:srgbClr val="000000"/>
                </a:solidFill>
                <a:effectLst/>
                <a:latin typeface="Arial" panose="020B0604020202020204" pitchFamily="34" charset="0"/>
              </a:rPr>
            </a:br>
            <a:endParaRPr kumimoji="0" lang="fr-FR" altLang="fr-FR" sz="1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sng" strike="noStrike" cap="none" normalizeH="0" baseline="0" dirty="0">
                <a:ln>
                  <a:noFill/>
                </a:ln>
                <a:solidFill>
                  <a:srgbClr val="000000"/>
                </a:solidFill>
                <a:effectLst/>
                <a:latin typeface="Calibri" panose="020F0502020204030204" pitchFamily="34" charset="0"/>
                <a:hlinkClick r:id="rId6"/>
              </a:rPr>
              <a:t>https://www.sketchup.com</a:t>
            </a:r>
            <a:endParaRPr kumimoji="0" lang="fr-FR" altLang="fr-FR" sz="8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8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000000"/>
                </a:solidFill>
                <a:effectLst/>
                <a:latin typeface="Arial" panose="020B0604020202020204" pitchFamily="34" charset="0"/>
              </a:rPr>
            </a:b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8434" name="Picture 2">
            <a:extLst>
              <a:ext uri="{FF2B5EF4-FFF2-40B4-BE49-F238E27FC236}">
                <a16:creationId xmlns:a16="http://schemas.microsoft.com/office/drawing/2014/main" id="{F59BC457-3F47-5749-A08B-BA5DCC96B1E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49805" y="1441287"/>
            <a:ext cx="2346195" cy="534365"/>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a:extLst>
              <a:ext uri="{FF2B5EF4-FFF2-40B4-BE49-F238E27FC236}">
                <a16:creationId xmlns:a16="http://schemas.microsoft.com/office/drawing/2014/main" id="{2946F230-EE4F-F740-87FC-1B8C4E84825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918593" y="1975652"/>
            <a:ext cx="1720850" cy="532644"/>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a:extLst>
              <a:ext uri="{FF2B5EF4-FFF2-40B4-BE49-F238E27FC236}">
                <a16:creationId xmlns:a16="http://schemas.microsoft.com/office/drawing/2014/main" id="{F7AB2439-DF4C-1443-830B-EAB92612A64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151908" y="3743325"/>
            <a:ext cx="1368655" cy="66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8C0831C-F693-9D4A-941A-DC744836350F}"/>
              </a:ext>
            </a:extLst>
          </p:cNvPr>
          <p:cNvSpPr/>
          <p:nvPr/>
        </p:nvSpPr>
        <p:spPr>
          <a:xfrm>
            <a:off x="9987000" y="4391189"/>
            <a:ext cx="2205000" cy="1200329"/>
          </a:xfrm>
          <a:prstGeom prst="rect">
            <a:avLst/>
          </a:prstGeom>
        </p:spPr>
        <p:txBody>
          <a:bodyPr wrap="square">
            <a:spAutoFit/>
          </a:bodyPr>
          <a:lstStyle/>
          <a:p>
            <a:r>
              <a:rPr lang="fr-FR" u="sng" dirty="0">
                <a:solidFill>
                  <a:srgbClr val="000000"/>
                </a:solidFill>
                <a:latin typeface="Calibri" panose="020F0502020204030204" pitchFamily="34" charset="0"/>
                <a:hlinkClick r:id="rId10"/>
              </a:rPr>
              <a:t>https://gmsh.info/</a:t>
            </a:r>
            <a:endParaRPr lang="fr-FR" b="0" i="0" u="none" strike="noStrike" dirty="0">
              <a:solidFill>
                <a:srgbClr val="000000"/>
              </a:solidFill>
              <a:effectLst/>
            </a:endParaRPr>
          </a:p>
          <a:p>
            <a:br>
              <a:rPr lang="fr-FR" b="0" i="0" u="none" strike="noStrike" dirty="0">
                <a:solidFill>
                  <a:srgbClr val="000000"/>
                </a:solidFill>
                <a:effectLst/>
              </a:rPr>
            </a:br>
            <a:br>
              <a:rPr lang="fr-FR" dirty="0"/>
            </a:br>
            <a:endParaRPr lang="fr-FR" dirty="0"/>
          </a:p>
        </p:txBody>
      </p:sp>
      <p:cxnSp>
        <p:nvCxnSpPr>
          <p:cNvPr id="10" name="Connecteur droit avec flèche 9">
            <a:extLst>
              <a:ext uri="{FF2B5EF4-FFF2-40B4-BE49-F238E27FC236}">
                <a16:creationId xmlns:a16="http://schemas.microsoft.com/office/drawing/2014/main" id="{01883E7B-DBE6-004E-8314-C427D2AEA06A}"/>
              </a:ext>
            </a:extLst>
          </p:cNvPr>
          <p:cNvCxnSpPr/>
          <p:nvPr/>
        </p:nvCxnSpPr>
        <p:spPr>
          <a:xfrm>
            <a:off x="928688" y="2520433"/>
            <a:ext cx="771525" cy="5915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30F56D59-DD88-FC47-873F-660E7DB4B012}"/>
              </a:ext>
            </a:extLst>
          </p:cNvPr>
          <p:cNvCxnSpPr>
            <a:cxnSpLocks/>
          </p:cNvCxnSpPr>
          <p:nvPr/>
        </p:nvCxnSpPr>
        <p:spPr>
          <a:xfrm flipH="1">
            <a:off x="9571355" y="3986758"/>
            <a:ext cx="68707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9" name="Picture 2">
            <a:extLst>
              <a:ext uri="{FF2B5EF4-FFF2-40B4-BE49-F238E27FC236}">
                <a16:creationId xmlns:a16="http://schemas.microsoft.com/office/drawing/2014/main" id="{D16F71B7-37CF-4D4B-8992-29A239765EB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562417" y="5990553"/>
            <a:ext cx="781358" cy="781359"/>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9">
            <a:extLst>
              <a:ext uri="{FF2B5EF4-FFF2-40B4-BE49-F238E27FC236}">
                <a16:creationId xmlns:a16="http://schemas.microsoft.com/office/drawing/2014/main" id="{F869D443-94B1-754C-A1A1-D14563DFB42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4971687"/>
            <a:ext cx="2320707" cy="18002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CEC6A27-22F7-9943-8FAA-6A866D3F93DC}"/>
              </a:ext>
            </a:extLst>
          </p:cNvPr>
          <p:cNvSpPr/>
          <p:nvPr/>
        </p:nvSpPr>
        <p:spPr>
          <a:xfrm>
            <a:off x="22997" y="4480290"/>
            <a:ext cx="2296308" cy="938719"/>
          </a:xfrm>
          <a:prstGeom prst="rect">
            <a:avLst/>
          </a:prstGeom>
        </p:spPr>
        <p:txBody>
          <a:bodyPr wrap="square">
            <a:spAutoFit/>
          </a:bodyPr>
          <a:lstStyle/>
          <a:p>
            <a:pPr algn="ctr"/>
            <a:r>
              <a:rPr lang="fr-FR" sz="1100" dirty="0">
                <a:solidFill>
                  <a:srgbClr val="000000"/>
                </a:solidFill>
                <a:latin typeface="Calibri" panose="020F0502020204030204" pitchFamily="34" charset="0"/>
              </a:rPr>
              <a:t>Tenseur </a:t>
            </a:r>
            <a:r>
              <a:rPr lang="fr-FR" sz="1100" dirty="0" err="1">
                <a:solidFill>
                  <a:srgbClr val="000000"/>
                </a:solidFill>
                <a:latin typeface="Calibri" panose="020F0502020204030204" pitchFamily="34" charset="0"/>
              </a:rPr>
              <a:t>numpy</a:t>
            </a:r>
            <a:r>
              <a:rPr lang="fr-FR" sz="1100" dirty="0">
                <a:solidFill>
                  <a:srgbClr val="000000"/>
                </a:solidFill>
                <a:latin typeface="Calibri" panose="020F0502020204030204" pitchFamily="34" charset="0"/>
              </a:rPr>
              <a:t> des coordonnées des triangles en surface avec les centres</a:t>
            </a:r>
            <a:endParaRPr lang="fr-FR" sz="1100" b="0" i="0" u="none" strike="noStrike" dirty="0">
              <a:solidFill>
                <a:srgbClr val="000000"/>
              </a:solidFill>
              <a:effectLst/>
            </a:endParaRPr>
          </a:p>
          <a:p>
            <a:br>
              <a:rPr lang="fr-FR" sz="1100" dirty="0"/>
            </a:br>
            <a:br>
              <a:rPr lang="fr-FR" sz="1100" dirty="0"/>
            </a:br>
            <a:endParaRPr lang="fr-FR" sz="1100" dirty="0"/>
          </a:p>
        </p:txBody>
      </p:sp>
    </p:spTree>
    <p:extLst>
      <p:ext uri="{BB962C8B-B14F-4D97-AF65-F5344CB8AC3E}">
        <p14:creationId xmlns:p14="http://schemas.microsoft.com/office/powerpoint/2010/main" val="353813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D147BD5B-225B-804A-9DFE-F6AB9B7501C1}"/>
              </a:ext>
            </a:extLst>
          </p:cNvPr>
          <p:cNvSpPr txBox="1"/>
          <p:nvPr/>
        </p:nvSpPr>
        <p:spPr>
          <a:xfrm>
            <a:off x="3331821" y="217862"/>
            <a:ext cx="5480155" cy="584775"/>
          </a:xfrm>
          <a:prstGeom prst="rect">
            <a:avLst/>
          </a:prstGeom>
          <a:noFill/>
        </p:spPr>
        <p:txBody>
          <a:bodyPr wrap="none" rtlCol="0">
            <a:spAutoFit/>
          </a:bodyPr>
          <a:lstStyle/>
          <a:p>
            <a:pPr algn="ctr"/>
            <a:r>
              <a:rPr lang="fr-FR" sz="3200" b="1" dirty="0"/>
              <a:t>IA d’optimisation de trajectoire</a:t>
            </a:r>
          </a:p>
        </p:txBody>
      </p:sp>
      <p:sp>
        <p:nvSpPr>
          <p:cNvPr id="2" name="ZoneTexte 1">
            <a:extLst>
              <a:ext uri="{FF2B5EF4-FFF2-40B4-BE49-F238E27FC236}">
                <a16:creationId xmlns:a16="http://schemas.microsoft.com/office/drawing/2014/main" id="{3330694A-C0C4-5A41-A8E0-AD059B1E9AD8}"/>
              </a:ext>
            </a:extLst>
          </p:cNvPr>
          <p:cNvSpPr txBox="1"/>
          <p:nvPr/>
        </p:nvSpPr>
        <p:spPr>
          <a:xfrm>
            <a:off x="4155449" y="1095215"/>
            <a:ext cx="3440494" cy="369332"/>
          </a:xfrm>
          <a:prstGeom prst="rect">
            <a:avLst/>
          </a:prstGeom>
          <a:noFill/>
        </p:spPr>
        <p:txBody>
          <a:bodyPr wrap="none" rtlCol="0">
            <a:spAutoFit/>
          </a:bodyPr>
          <a:lstStyle/>
          <a:p>
            <a:r>
              <a:rPr lang="fr-FR" dirty="0"/>
              <a:t>Création de la table des transitions</a:t>
            </a:r>
          </a:p>
        </p:txBody>
      </p:sp>
      <p:pic>
        <p:nvPicPr>
          <p:cNvPr id="5" name="Image 4">
            <a:extLst>
              <a:ext uri="{FF2B5EF4-FFF2-40B4-BE49-F238E27FC236}">
                <a16:creationId xmlns:a16="http://schemas.microsoft.com/office/drawing/2014/main" id="{39158F0C-8792-F442-9C4C-F3A60F5CAAC4}"/>
              </a:ext>
            </a:extLst>
          </p:cNvPr>
          <p:cNvPicPr>
            <a:picLocks noChangeAspect="1"/>
          </p:cNvPicPr>
          <p:nvPr/>
        </p:nvPicPr>
        <p:blipFill>
          <a:blip r:embed="rId4"/>
          <a:stretch>
            <a:fillRect/>
          </a:stretch>
        </p:blipFill>
        <p:spPr>
          <a:xfrm>
            <a:off x="165228" y="1757125"/>
            <a:ext cx="8970841" cy="4289265"/>
          </a:xfrm>
          <a:prstGeom prst="rect">
            <a:avLst/>
          </a:prstGeom>
        </p:spPr>
      </p:pic>
      <p:pic>
        <p:nvPicPr>
          <p:cNvPr id="7" name="Image 6" descr="Une image contenant texte, horloge&#10;&#10;Description générée automatiquement">
            <a:extLst>
              <a:ext uri="{FF2B5EF4-FFF2-40B4-BE49-F238E27FC236}">
                <a16:creationId xmlns:a16="http://schemas.microsoft.com/office/drawing/2014/main" id="{2E4E5B25-2A0C-E446-95DA-987F7A502825}"/>
              </a:ext>
            </a:extLst>
          </p:cNvPr>
          <p:cNvPicPr>
            <a:picLocks noChangeAspect="1"/>
          </p:cNvPicPr>
          <p:nvPr/>
        </p:nvPicPr>
        <p:blipFill>
          <a:blip r:embed="rId5"/>
          <a:stretch>
            <a:fillRect/>
          </a:stretch>
        </p:blipFill>
        <p:spPr>
          <a:xfrm>
            <a:off x="9820404" y="2955925"/>
            <a:ext cx="1727200" cy="1574800"/>
          </a:xfrm>
          <a:prstGeom prst="rect">
            <a:avLst/>
          </a:prstGeom>
        </p:spPr>
      </p:pic>
    </p:spTree>
    <p:extLst>
      <p:ext uri="{BB962C8B-B14F-4D97-AF65-F5344CB8AC3E}">
        <p14:creationId xmlns:p14="http://schemas.microsoft.com/office/powerpoint/2010/main" val="308132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F7AC6-B026-4BD7-A3DB-A93AA2C52F76}"/>
              </a:ext>
            </a:extLst>
          </p:cNvPr>
          <p:cNvSpPr>
            <a:spLocks noGrp="1"/>
          </p:cNvSpPr>
          <p:nvPr>
            <p:ph type="title"/>
          </p:nvPr>
        </p:nvSpPr>
        <p:spPr/>
        <p:txBody>
          <a:bodyPr/>
          <a:lstStyle/>
          <a:p>
            <a:endParaRPr lang="fr-FR">
              <a:latin typeface="+mn-lt"/>
            </a:endParaRPr>
          </a:p>
        </p:txBody>
      </p:sp>
      <p:sp>
        <p:nvSpPr>
          <p:cNvPr id="7" name="Rectangle 6">
            <a:extLst>
              <a:ext uri="{FF2B5EF4-FFF2-40B4-BE49-F238E27FC236}">
                <a16:creationId xmlns:a16="http://schemas.microsoft.com/office/drawing/2014/main" id="{021D6664-9FE1-4D39-BC7B-6E7D2D38FEDC}"/>
              </a:ext>
            </a:extLst>
          </p:cNvPr>
          <p:cNvSpPr/>
          <p:nvPr/>
        </p:nvSpPr>
        <p:spPr>
          <a:xfrm>
            <a:off x="0" y="0"/>
            <a:ext cx="12192000" cy="9224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33039" rtl="0" eaLnBrk="1" fontAlgn="auto" latinLnBrk="0" hangingPunct="1">
              <a:lnSpc>
                <a:spcPct val="100000"/>
              </a:lnSpc>
              <a:spcBef>
                <a:spcPts val="0"/>
              </a:spcBef>
              <a:spcAft>
                <a:spcPts val="0"/>
              </a:spcAft>
              <a:buClrTx/>
              <a:buSzTx/>
              <a:buFontTx/>
              <a:buNone/>
              <a:tabLst/>
              <a:defRPr/>
            </a:pPr>
            <a:endParaRPr kumimoji="0" lang="fr-FR" sz="1246" b="0" i="0" u="none" strike="noStrike" kern="1200" cap="none" spc="0" normalizeH="0" baseline="0" noProof="0" dirty="0">
              <a:ln>
                <a:noFill/>
              </a:ln>
              <a:solidFill>
                <a:srgbClr val="FFFFFF"/>
              </a:solidFill>
              <a:effectLst/>
              <a:uLnTx/>
              <a:uFillTx/>
              <a:latin typeface="Arial Black" panose="020B0A04020102020204" pitchFamily="34" charset="0"/>
            </a:endParaRPr>
          </a:p>
        </p:txBody>
      </p:sp>
      <p:pic>
        <p:nvPicPr>
          <p:cNvPr id="8" name="Image 7">
            <a:extLst>
              <a:ext uri="{FF2B5EF4-FFF2-40B4-BE49-F238E27FC236}">
                <a16:creationId xmlns:a16="http://schemas.microsoft.com/office/drawing/2014/main" id="{57C4C5EA-97D2-47ED-8592-04E7E5F93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9" y="5384359"/>
            <a:ext cx="2922261" cy="2065909"/>
          </a:xfrm>
          <a:prstGeom prst="rect">
            <a:avLst/>
          </a:prstGeom>
        </p:spPr>
      </p:pic>
      <p:sp>
        <p:nvSpPr>
          <p:cNvPr id="24" name="ZoneTexte 23">
            <a:extLst>
              <a:ext uri="{FF2B5EF4-FFF2-40B4-BE49-F238E27FC236}">
                <a16:creationId xmlns:a16="http://schemas.microsoft.com/office/drawing/2014/main" id="{6FCFE853-A821-49CD-835F-4F7ABEE7CFAE}"/>
              </a:ext>
            </a:extLst>
          </p:cNvPr>
          <p:cNvSpPr txBox="1"/>
          <p:nvPr/>
        </p:nvSpPr>
        <p:spPr>
          <a:xfrm>
            <a:off x="112119" y="1253654"/>
            <a:ext cx="9684594" cy="307777"/>
          </a:xfrm>
          <a:prstGeom prst="rect">
            <a:avLst/>
          </a:prstGeom>
          <a:noFill/>
        </p:spPr>
        <p:txBody>
          <a:bodyPr wrap="square" rtlCol="0">
            <a:spAutoFit/>
          </a:bodyPr>
          <a:lstStyle/>
          <a:p>
            <a:pPr defTabSz="633039"/>
            <a:r>
              <a:rPr lang="fr-FR" sz="1400" b="1" dirty="0">
                <a:solidFill>
                  <a:schemeClr val="tx2">
                    <a:lumMod val="60000"/>
                    <a:lumOff val="40000"/>
                  </a:schemeClr>
                </a:solidFill>
                <a:latin typeface="Arial Black" panose="020B0A04020102020204" pitchFamily="34" charset="0"/>
              </a:rPr>
              <a:t>LIEN AVEC LE CRCN</a:t>
            </a:r>
          </a:p>
        </p:txBody>
      </p:sp>
      <p:sp>
        <p:nvSpPr>
          <p:cNvPr id="25" name="Rectangle 24">
            <a:extLst>
              <a:ext uri="{FF2B5EF4-FFF2-40B4-BE49-F238E27FC236}">
                <a16:creationId xmlns:a16="http://schemas.microsoft.com/office/drawing/2014/main" id="{B4E869EC-3726-406D-8A48-02B6E829EF88}"/>
              </a:ext>
            </a:extLst>
          </p:cNvPr>
          <p:cNvSpPr/>
          <p:nvPr/>
        </p:nvSpPr>
        <p:spPr>
          <a:xfrm>
            <a:off x="112119" y="1511982"/>
            <a:ext cx="10144126" cy="369332"/>
          </a:xfrm>
          <a:prstGeom prst="rect">
            <a:avLst/>
          </a:prstGeom>
        </p:spPr>
        <p:txBody>
          <a:bodyPr wrap="square">
            <a:spAutoFit/>
          </a:bodyPr>
          <a:lstStyle/>
          <a:p>
            <a:pPr lvl="0" defTabSz="633039" fontAlgn="base"/>
            <a:r>
              <a:rPr lang="fr-FR" sz="900" i="1" dirty="0">
                <a:solidFill>
                  <a:srgbClr val="000000"/>
                </a:solidFill>
              </a:rPr>
              <a:t>Compétence(s) numérique(s) du CRCN particulièrement travaillée(s) dans ce projet. Inutile de reproduire un tableau avec toutes les compétences – identifier les plus pertinentes abordées dans l’ensemble des travaux  et surtout les niveaux de progressivité abordés, en lien avec les compétences disciplinaires.</a:t>
            </a:r>
          </a:p>
        </p:txBody>
      </p:sp>
      <p:pic>
        <p:nvPicPr>
          <p:cNvPr id="16" name="Picture 2" descr="Résultat de recherche d'images pour &quot;MENJS LOGO PNG&quot;">
            <a:extLst>
              <a:ext uri="{FF2B5EF4-FFF2-40B4-BE49-F238E27FC236}">
                <a16:creationId xmlns:a16="http://schemas.microsoft.com/office/drawing/2014/main" id="{FEEDE073-11DB-4DC8-AC3E-D64A0BA931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00" y="86603"/>
            <a:ext cx="729862" cy="76159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a:extLst>
              <a:ext uri="{FF2B5EF4-FFF2-40B4-BE49-F238E27FC236}">
                <a16:creationId xmlns:a16="http://schemas.microsoft.com/office/drawing/2014/main" id="{01CFEA5D-2848-44BB-A74B-CBE9AC0CFF3E}"/>
              </a:ext>
            </a:extLst>
          </p:cNvPr>
          <p:cNvGrpSpPr/>
          <p:nvPr/>
        </p:nvGrpSpPr>
        <p:grpSpPr>
          <a:xfrm>
            <a:off x="254755" y="2076573"/>
            <a:ext cx="9858853" cy="1149089"/>
            <a:chOff x="240000" y="2706412"/>
            <a:chExt cx="6433084" cy="1149089"/>
          </a:xfrm>
        </p:grpSpPr>
        <p:sp>
          <p:nvSpPr>
            <p:cNvPr id="19" name="Rectangle 18">
              <a:extLst>
                <a:ext uri="{FF2B5EF4-FFF2-40B4-BE49-F238E27FC236}">
                  <a16:creationId xmlns:a16="http://schemas.microsoft.com/office/drawing/2014/main" id="{85017095-291F-487C-8BE2-A0AF59E31CBB}"/>
                </a:ext>
              </a:extLst>
            </p:cNvPr>
            <p:cNvSpPr/>
            <p:nvPr/>
          </p:nvSpPr>
          <p:spPr>
            <a:xfrm>
              <a:off x="1261020" y="2706412"/>
              <a:ext cx="5412064" cy="1149089"/>
            </a:xfrm>
            <a:prstGeom prst="rect">
              <a:avLst/>
            </a:prstGeom>
            <a:solidFill>
              <a:schemeClr val="bg1"/>
            </a:solidFill>
            <a:ln w="1270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marL="0" marR="0" lvl="0" indent="0" algn="l" defTabSz="633039" rtl="0" eaLnBrk="1" fontAlgn="base"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srgbClr val="000000"/>
                  </a:solidFill>
                  <a:effectLst/>
                  <a:uLnTx/>
                  <a:uFillTx/>
                </a:rPr>
                <a:t>Résoudre des problèmes techniques (Niveau 4) :</a:t>
              </a:r>
            </a:p>
            <a:p>
              <a:pPr marL="0" marR="0" lvl="0" indent="0" algn="l" defTabSz="633039" rtl="0" eaLnBrk="1" fontAlgn="base" latinLnBrk="0" hangingPunct="1">
                <a:lnSpc>
                  <a:spcPct val="100000"/>
                </a:lnSpc>
                <a:spcBef>
                  <a:spcPts val="0"/>
                </a:spcBef>
                <a:spcAft>
                  <a:spcPts val="0"/>
                </a:spcAft>
                <a:buClrTx/>
                <a:buSzTx/>
                <a:buFontTx/>
                <a:buNone/>
                <a:tabLst/>
                <a:defRPr/>
              </a:pPr>
              <a:r>
                <a:rPr lang="fr-FR" sz="1050" i="1" dirty="0">
                  <a:solidFill>
                    <a:srgbClr val="000000"/>
                  </a:solidFill>
                </a:rPr>
                <a:t>Choisir et mettre en œuvre des stratégies pour résoudre des problèmes techniques en utilisant des outils et réseaux numériques.</a:t>
              </a:r>
            </a:p>
            <a:p>
              <a:pPr marL="0" marR="0" lvl="0" indent="0" algn="l" defTabSz="633039" rtl="0" eaLnBrk="1" fontAlgn="base" latinLnBrk="0" hangingPunct="1">
                <a:lnSpc>
                  <a:spcPct val="100000"/>
                </a:lnSpc>
                <a:spcBef>
                  <a:spcPts val="0"/>
                </a:spcBef>
                <a:spcAft>
                  <a:spcPts val="0"/>
                </a:spcAft>
                <a:buClrTx/>
                <a:buSzTx/>
                <a:buFontTx/>
                <a:buNone/>
                <a:tabLst/>
                <a:defRPr/>
              </a:pPr>
              <a:endParaRPr kumimoji="0" lang="fr-FR" sz="1050" b="0" i="1" u="none" strike="noStrike" kern="1200" cap="none" spc="0" normalizeH="0" baseline="0" noProof="0" dirty="0">
                <a:ln>
                  <a:noFill/>
                </a:ln>
                <a:solidFill>
                  <a:srgbClr val="000000"/>
                </a:solidFill>
                <a:effectLst/>
                <a:uLnTx/>
                <a:uFillTx/>
              </a:endParaRPr>
            </a:p>
            <a:p>
              <a:pPr marL="0" marR="0" lvl="0" indent="0" algn="l" defTabSz="633039" rtl="0" eaLnBrk="1" fontAlgn="base" latinLnBrk="0" hangingPunct="1">
                <a:lnSpc>
                  <a:spcPct val="100000"/>
                </a:lnSpc>
                <a:spcBef>
                  <a:spcPts val="0"/>
                </a:spcBef>
                <a:spcAft>
                  <a:spcPts val="0"/>
                </a:spcAft>
                <a:buClrTx/>
                <a:buSzTx/>
                <a:buFontTx/>
                <a:buNone/>
                <a:tabLst/>
                <a:defRPr/>
              </a:pPr>
              <a:r>
                <a:rPr lang="fr-FR" sz="1050" i="1" dirty="0">
                  <a:solidFill>
                    <a:srgbClr val="000000"/>
                  </a:solidFill>
                </a:rPr>
                <a:t>Évoluer dans un environnement numérique (niveau 4) :</a:t>
              </a:r>
            </a:p>
            <a:p>
              <a:pPr marL="0" marR="0" lvl="0" indent="0" algn="l" defTabSz="633039" rtl="0" eaLnBrk="1" fontAlgn="base"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srgbClr val="000000"/>
                  </a:solidFill>
                  <a:effectLst/>
                  <a:uLnTx/>
                  <a:uFillTx/>
                </a:rPr>
                <a:t>Sélectionner des technologies et outils numériques afin de concevoir et produire de nouveaux savoirs et objets.</a:t>
              </a:r>
            </a:p>
          </p:txBody>
        </p:sp>
        <p:sp>
          <p:nvSpPr>
            <p:cNvPr id="3" name="Rectangle 2">
              <a:extLst>
                <a:ext uri="{FF2B5EF4-FFF2-40B4-BE49-F238E27FC236}">
                  <a16:creationId xmlns:a16="http://schemas.microsoft.com/office/drawing/2014/main" id="{C9E73728-AE77-4BF5-A4F8-50E2D3ABD8DA}"/>
                </a:ext>
              </a:extLst>
            </p:cNvPr>
            <p:cNvSpPr/>
            <p:nvPr/>
          </p:nvSpPr>
          <p:spPr>
            <a:xfrm>
              <a:off x="240000" y="2706412"/>
              <a:ext cx="1021020" cy="114908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33039">
                <a:defRPr/>
              </a:pPr>
              <a:r>
                <a:rPr lang="fr-FR" sz="1400" b="1" dirty="0">
                  <a:solidFill>
                    <a:schemeClr val="bg1"/>
                  </a:solidFill>
                </a:rPr>
                <a:t>Compétence 5: </a:t>
              </a:r>
            </a:p>
            <a:p>
              <a:pPr lvl="0" defTabSz="633039">
                <a:defRPr/>
              </a:pPr>
              <a:r>
                <a:rPr lang="fr-FR" sz="1050" i="1" dirty="0">
                  <a:solidFill>
                    <a:schemeClr val="bg1"/>
                  </a:solidFill>
                </a:rPr>
                <a:t>Environnement numérique</a:t>
              </a:r>
            </a:p>
          </p:txBody>
        </p:sp>
      </p:grpSp>
      <p:grpSp>
        <p:nvGrpSpPr>
          <p:cNvPr id="17" name="Groupe 16">
            <a:extLst>
              <a:ext uri="{FF2B5EF4-FFF2-40B4-BE49-F238E27FC236}">
                <a16:creationId xmlns:a16="http://schemas.microsoft.com/office/drawing/2014/main" id="{11F07768-A77C-46E4-A45B-B4441AA7EF23}"/>
              </a:ext>
            </a:extLst>
          </p:cNvPr>
          <p:cNvGrpSpPr/>
          <p:nvPr/>
        </p:nvGrpSpPr>
        <p:grpSpPr>
          <a:xfrm rot="5400000">
            <a:off x="8608287" y="3219927"/>
            <a:ext cx="5907337" cy="1368812"/>
            <a:chOff x="2832" y="744996"/>
            <a:chExt cx="6855169" cy="1308084"/>
          </a:xfrm>
        </p:grpSpPr>
        <p:sp>
          <p:nvSpPr>
            <p:cNvPr id="18" name="Forme libre : forme 17">
              <a:extLst>
                <a:ext uri="{FF2B5EF4-FFF2-40B4-BE49-F238E27FC236}">
                  <a16:creationId xmlns:a16="http://schemas.microsoft.com/office/drawing/2014/main" id="{F2CFF286-595E-4CA1-BB75-BF5F56DF37FB}"/>
                </a:ext>
              </a:extLst>
            </p:cNvPr>
            <p:cNvSpPr/>
            <p:nvPr/>
          </p:nvSpPr>
          <p:spPr>
            <a:xfrm>
              <a:off x="2077769" y="797450"/>
              <a:ext cx="2705294" cy="1255629"/>
            </a:xfrm>
            <a:custGeom>
              <a:avLst/>
              <a:gdLst>
                <a:gd name="connsiteX0" fmla="*/ 0 w 2705294"/>
                <a:gd name="connsiteY0" fmla="*/ 0 h 1255629"/>
                <a:gd name="connsiteX1" fmla="*/ 2705294 w 2705294"/>
                <a:gd name="connsiteY1" fmla="*/ 0 h 1255629"/>
                <a:gd name="connsiteX2" fmla="*/ 1352647 w 2705294"/>
                <a:gd name="connsiteY2" fmla="*/ 1255629 h 1255629"/>
                <a:gd name="connsiteX3" fmla="*/ 0 w 2705294"/>
                <a:gd name="connsiteY3" fmla="*/ 0 h 1255629"/>
              </a:gdLst>
              <a:ahLst/>
              <a:cxnLst>
                <a:cxn ang="0">
                  <a:pos x="connsiteX0" y="connsiteY0"/>
                </a:cxn>
                <a:cxn ang="0">
                  <a:pos x="connsiteX1" y="connsiteY1"/>
                </a:cxn>
                <a:cxn ang="0">
                  <a:pos x="connsiteX2" y="connsiteY2"/>
                </a:cxn>
                <a:cxn ang="0">
                  <a:pos x="connsiteX3" y="connsiteY3"/>
                </a:cxn>
              </a:cxnLst>
              <a:rect l="l" t="t" r="r" b="b"/>
              <a:pathLst>
                <a:path w="2705294" h="1255629">
                  <a:moveTo>
                    <a:pt x="0" y="0"/>
                  </a:moveTo>
                  <a:lnTo>
                    <a:pt x="2705294" y="0"/>
                  </a:lnTo>
                  <a:cubicBezTo>
                    <a:pt x="2705294" y="693465"/>
                    <a:pt x="2099693" y="1255629"/>
                    <a:pt x="1352647" y="1255629"/>
                  </a:cubicBezTo>
                  <a:cubicBezTo>
                    <a:pt x="605601" y="1255629"/>
                    <a:pt x="0" y="693465"/>
                    <a:pt x="0" y="0"/>
                  </a:cubicBezTo>
                  <a:close/>
                </a:path>
              </a:pathLst>
            </a:cu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33039"/>
              <a:endParaRPr lang="fr-FR" sz="1246">
                <a:solidFill>
                  <a:srgbClr val="FFFFFF"/>
                </a:solidFill>
              </a:endParaRPr>
            </a:p>
          </p:txBody>
        </p:sp>
        <p:sp>
          <p:nvSpPr>
            <p:cNvPr id="20" name="Forme libre : forme 19">
              <a:extLst>
                <a:ext uri="{FF2B5EF4-FFF2-40B4-BE49-F238E27FC236}">
                  <a16:creationId xmlns:a16="http://schemas.microsoft.com/office/drawing/2014/main" id="{17A4A103-33F9-4E2F-AABB-9C59CBBCB2C2}"/>
                </a:ext>
              </a:extLst>
            </p:cNvPr>
            <p:cNvSpPr/>
            <p:nvPr/>
          </p:nvSpPr>
          <p:spPr>
            <a:xfrm>
              <a:off x="4152707" y="797450"/>
              <a:ext cx="2705294" cy="1255629"/>
            </a:xfrm>
            <a:custGeom>
              <a:avLst/>
              <a:gdLst>
                <a:gd name="connsiteX0" fmla="*/ 0 w 2705294"/>
                <a:gd name="connsiteY0" fmla="*/ 0 h 1255629"/>
                <a:gd name="connsiteX1" fmla="*/ 2705294 w 2705294"/>
                <a:gd name="connsiteY1" fmla="*/ 0 h 1255629"/>
                <a:gd name="connsiteX2" fmla="*/ 1352647 w 2705294"/>
                <a:gd name="connsiteY2" fmla="*/ 1255629 h 1255629"/>
                <a:gd name="connsiteX3" fmla="*/ 0 w 2705294"/>
                <a:gd name="connsiteY3" fmla="*/ 0 h 1255629"/>
              </a:gdLst>
              <a:ahLst/>
              <a:cxnLst>
                <a:cxn ang="0">
                  <a:pos x="connsiteX0" y="connsiteY0"/>
                </a:cxn>
                <a:cxn ang="0">
                  <a:pos x="connsiteX1" y="connsiteY1"/>
                </a:cxn>
                <a:cxn ang="0">
                  <a:pos x="connsiteX2" y="connsiteY2"/>
                </a:cxn>
                <a:cxn ang="0">
                  <a:pos x="connsiteX3" y="connsiteY3"/>
                </a:cxn>
              </a:cxnLst>
              <a:rect l="l" t="t" r="r" b="b"/>
              <a:pathLst>
                <a:path w="2705294" h="1255629">
                  <a:moveTo>
                    <a:pt x="0" y="0"/>
                  </a:moveTo>
                  <a:lnTo>
                    <a:pt x="2705294" y="0"/>
                  </a:lnTo>
                  <a:cubicBezTo>
                    <a:pt x="2705294" y="693465"/>
                    <a:pt x="2099693" y="1255629"/>
                    <a:pt x="1352647" y="1255629"/>
                  </a:cubicBezTo>
                  <a:cubicBezTo>
                    <a:pt x="605601" y="1255629"/>
                    <a:pt x="0" y="693465"/>
                    <a:pt x="0" y="0"/>
                  </a:cubicBezTo>
                  <a:close/>
                </a:path>
              </a:pathLst>
            </a:cu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33039"/>
              <a:endParaRPr lang="fr-FR" sz="1246" dirty="0">
                <a:solidFill>
                  <a:srgbClr val="FFFFFF"/>
                </a:solidFill>
              </a:endParaRPr>
            </a:p>
          </p:txBody>
        </p:sp>
        <p:sp>
          <p:nvSpPr>
            <p:cNvPr id="21" name="Forme libre : forme 20">
              <a:extLst>
                <a:ext uri="{FF2B5EF4-FFF2-40B4-BE49-F238E27FC236}">
                  <a16:creationId xmlns:a16="http://schemas.microsoft.com/office/drawing/2014/main" id="{380021BC-3484-4D4E-A86B-69CE334F0289}"/>
                </a:ext>
              </a:extLst>
            </p:cNvPr>
            <p:cNvSpPr/>
            <p:nvPr/>
          </p:nvSpPr>
          <p:spPr>
            <a:xfrm>
              <a:off x="2832" y="797451"/>
              <a:ext cx="2705294" cy="1255629"/>
            </a:xfrm>
            <a:custGeom>
              <a:avLst/>
              <a:gdLst>
                <a:gd name="connsiteX0" fmla="*/ 0 w 2705294"/>
                <a:gd name="connsiteY0" fmla="*/ 0 h 1255629"/>
                <a:gd name="connsiteX1" fmla="*/ 2705294 w 2705294"/>
                <a:gd name="connsiteY1" fmla="*/ 0 h 1255629"/>
                <a:gd name="connsiteX2" fmla="*/ 1352647 w 2705294"/>
                <a:gd name="connsiteY2" fmla="*/ 1255629 h 1255629"/>
                <a:gd name="connsiteX3" fmla="*/ 0 w 2705294"/>
                <a:gd name="connsiteY3" fmla="*/ 0 h 1255629"/>
              </a:gdLst>
              <a:ahLst/>
              <a:cxnLst>
                <a:cxn ang="0">
                  <a:pos x="connsiteX0" y="connsiteY0"/>
                </a:cxn>
                <a:cxn ang="0">
                  <a:pos x="connsiteX1" y="connsiteY1"/>
                </a:cxn>
                <a:cxn ang="0">
                  <a:pos x="connsiteX2" y="connsiteY2"/>
                </a:cxn>
                <a:cxn ang="0">
                  <a:pos x="connsiteX3" y="connsiteY3"/>
                </a:cxn>
              </a:cxnLst>
              <a:rect l="l" t="t" r="r" b="b"/>
              <a:pathLst>
                <a:path w="2705294" h="1255629">
                  <a:moveTo>
                    <a:pt x="0" y="0"/>
                  </a:moveTo>
                  <a:lnTo>
                    <a:pt x="2705294" y="0"/>
                  </a:lnTo>
                  <a:cubicBezTo>
                    <a:pt x="2705294" y="693465"/>
                    <a:pt x="2099693" y="1255629"/>
                    <a:pt x="1352647" y="1255629"/>
                  </a:cubicBezTo>
                  <a:cubicBezTo>
                    <a:pt x="605601" y="1255629"/>
                    <a:pt x="0" y="693465"/>
                    <a:pt x="0"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33039"/>
              <a:endParaRPr lang="fr-FR" sz="1246">
                <a:solidFill>
                  <a:srgbClr val="FFFFFF"/>
                </a:solidFill>
              </a:endParaRPr>
            </a:p>
          </p:txBody>
        </p:sp>
        <p:sp>
          <p:nvSpPr>
            <p:cNvPr id="22" name="ZoneTexte 21">
              <a:extLst>
                <a:ext uri="{FF2B5EF4-FFF2-40B4-BE49-F238E27FC236}">
                  <a16:creationId xmlns:a16="http://schemas.microsoft.com/office/drawing/2014/main" id="{9FA99027-A754-47B8-A8F5-9E2DB47F5F48}"/>
                </a:ext>
              </a:extLst>
            </p:cNvPr>
            <p:cNvSpPr txBox="1"/>
            <p:nvPr/>
          </p:nvSpPr>
          <p:spPr>
            <a:xfrm rot="16200000">
              <a:off x="701438" y="1024020"/>
              <a:ext cx="1308083" cy="750035"/>
            </a:xfrm>
            <a:prstGeom prst="rect">
              <a:avLst/>
            </a:prstGeom>
            <a:noFill/>
          </p:spPr>
          <p:txBody>
            <a:bodyPr wrap="square" rtlCol="0">
              <a:spAutoFit/>
            </a:bodyPr>
            <a:lstStyle/>
            <a:p>
              <a:pPr algn="ctr"/>
              <a:r>
                <a:rPr lang="fr-FR" sz="1200" b="1" dirty="0">
                  <a:solidFill>
                    <a:schemeClr val="bg1"/>
                  </a:solidFill>
                </a:rPr>
                <a:t>PRÉSENTATION DU PROJET ACADÉMIQUE </a:t>
              </a:r>
            </a:p>
          </p:txBody>
        </p:sp>
      </p:grpSp>
      <p:sp>
        <p:nvSpPr>
          <p:cNvPr id="23" name="ZoneTexte 22">
            <a:extLst>
              <a:ext uri="{FF2B5EF4-FFF2-40B4-BE49-F238E27FC236}">
                <a16:creationId xmlns:a16="http://schemas.microsoft.com/office/drawing/2014/main" id="{2689DE84-1013-4B46-8017-6334698E908C}"/>
              </a:ext>
            </a:extLst>
          </p:cNvPr>
          <p:cNvSpPr txBox="1"/>
          <p:nvPr/>
        </p:nvSpPr>
        <p:spPr>
          <a:xfrm>
            <a:off x="3425646" y="135050"/>
            <a:ext cx="5340709" cy="707886"/>
          </a:xfrm>
          <a:prstGeom prst="rect">
            <a:avLst/>
          </a:prstGeom>
          <a:noFill/>
        </p:spPr>
        <p:txBody>
          <a:bodyPr wrap="square" rtlCol="0">
            <a:spAutoFit/>
          </a:bodyPr>
          <a:lstStyle/>
          <a:p>
            <a:pPr algn="ctr" defTabSz="633039"/>
            <a:r>
              <a:rPr lang="fr-FR" sz="2000" b="1" dirty="0">
                <a:solidFill>
                  <a:schemeClr val="bg1"/>
                </a:solidFill>
                <a:latin typeface="Arial Black" panose="020B0A04020102020204" pitchFamily="34" charset="0"/>
              </a:rPr>
              <a:t>BILAN ACADÉMIQUE DES TRAAM </a:t>
            </a:r>
          </a:p>
          <a:p>
            <a:pPr algn="ctr" defTabSz="633039"/>
            <a:r>
              <a:rPr lang="fr-FR" sz="1200" b="1" dirty="0">
                <a:solidFill>
                  <a:schemeClr val="bg1"/>
                </a:solidFill>
                <a:latin typeface="Arial Black" panose="020B0A04020102020204" pitchFamily="34" charset="0"/>
              </a:rPr>
              <a:t>DISCIPLINE</a:t>
            </a:r>
            <a:r>
              <a:rPr lang="fr-FR" sz="2000" b="1" dirty="0">
                <a:solidFill>
                  <a:schemeClr val="bg1"/>
                </a:solidFill>
                <a:latin typeface="Arial Black" panose="020B0A04020102020204" pitchFamily="34" charset="0"/>
              </a:rPr>
              <a:t> </a:t>
            </a:r>
          </a:p>
        </p:txBody>
      </p:sp>
      <p:grpSp>
        <p:nvGrpSpPr>
          <p:cNvPr id="26" name="Groupe 25">
            <a:extLst>
              <a:ext uri="{FF2B5EF4-FFF2-40B4-BE49-F238E27FC236}">
                <a16:creationId xmlns:a16="http://schemas.microsoft.com/office/drawing/2014/main" id="{E00C827B-F1FE-3450-3D82-470EDB37CC35}"/>
              </a:ext>
            </a:extLst>
          </p:cNvPr>
          <p:cNvGrpSpPr/>
          <p:nvPr/>
        </p:nvGrpSpPr>
        <p:grpSpPr>
          <a:xfrm>
            <a:off x="254755" y="3323318"/>
            <a:ext cx="9858853" cy="1149089"/>
            <a:chOff x="240000" y="2706412"/>
            <a:chExt cx="6433084" cy="1149089"/>
          </a:xfrm>
        </p:grpSpPr>
        <p:sp>
          <p:nvSpPr>
            <p:cNvPr id="27" name="Rectangle 26">
              <a:extLst>
                <a:ext uri="{FF2B5EF4-FFF2-40B4-BE49-F238E27FC236}">
                  <a16:creationId xmlns:a16="http://schemas.microsoft.com/office/drawing/2014/main" id="{BE86DDFE-688C-B905-E564-A95EF2B6468D}"/>
                </a:ext>
              </a:extLst>
            </p:cNvPr>
            <p:cNvSpPr/>
            <p:nvPr/>
          </p:nvSpPr>
          <p:spPr>
            <a:xfrm>
              <a:off x="1261020" y="2706412"/>
              <a:ext cx="5412064" cy="1149089"/>
            </a:xfrm>
            <a:prstGeom prst="rect">
              <a:avLst/>
            </a:prstGeom>
            <a:solidFill>
              <a:schemeClr val="bg1"/>
            </a:solidFill>
            <a:ln w="1270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marL="0" marR="0" lvl="0" indent="0" algn="l" defTabSz="633039" rtl="0" eaLnBrk="1" fontAlgn="base"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srgbClr val="000000"/>
                  </a:solidFill>
                  <a:effectLst/>
                  <a:uLnTx/>
                  <a:uFillTx/>
                </a:rPr>
                <a:t>Programmer (Niveau 5) :</a:t>
              </a:r>
            </a:p>
            <a:p>
              <a:pPr marL="0" marR="0" lvl="0" indent="0" algn="l" defTabSz="633039" rtl="0" eaLnBrk="1" fontAlgn="base" latinLnBrk="0" hangingPunct="1">
                <a:lnSpc>
                  <a:spcPct val="100000"/>
                </a:lnSpc>
                <a:spcBef>
                  <a:spcPts val="0"/>
                </a:spcBef>
                <a:spcAft>
                  <a:spcPts val="0"/>
                </a:spcAft>
                <a:buClrTx/>
                <a:buSzTx/>
                <a:buFontTx/>
                <a:buNone/>
                <a:tabLst/>
                <a:defRPr/>
              </a:pPr>
              <a:r>
                <a:rPr lang="fr-FR" sz="1050" i="1" dirty="0">
                  <a:solidFill>
                    <a:srgbClr val="000000"/>
                  </a:solidFill>
                </a:rPr>
                <a:t>Écrire et développer des programmes pour répondre à des problèmes et modéliser des phénomènes physiques, économiques ou sociaux</a:t>
              </a:r>
            </a:p>
            <a:p>
              <a:pPr marL="0" marR="0" lvl="0" indent="0" algn="l" defTabSz="633039" rtl="0" eaLnBrk="1" fontAlgn="base" latinLnBrk="0" hangingPunct="1">
                <a:lnSpc>
                  <a:spcPct val="100000"/>
                </a:lnSpc>
                <a:spcBef>
                  <a:spcPts val="0"/>
                </a:spcBef>
                <a:spcAft>
                  <a:spcPts val="0"/>
                </a:spcAft>
                <a:buClrTx/>
                <a:buSzTx/>
                <a:buFontTx/>
                <a:buNone/>
                <a:tabLst/>
                <a:defRPr/>
              </a:pPr>
              <a:endParaRPr kumimoji="0" lang="fr-FR" sz="1050" b="0" i="1" u="none" strike="noStrike" kern="1200" cap="none" spc="0" normalizeH="0" baseline="0" noProof="0" dirty="0">
                <a:ln>
                  <a:noFill/>
                </a:ln>
                <a:solidFill>
                  <a:srgbClr val="000000"/>
                </a:solidFill>
                <a:effectLst/>
                <a:uLnTx/>
                <a:uFillTx/>
              </a:endParaRPr>
            </a:p>
            <a:p>
              <a:pPr marL="0" marR="0" lvl="0" indent="0" algn="l" defTabSz="633039" rtl="0" eaLnBrk="1" fontAlgn="base" latinLnBrk="0" hangingPunct="1">
                <a:lnSpc>
                  <a:spcPct val="100000"/>
                </a:lnSpc>
                <a:spcBef>
                  <a:spcPts val="0"/>
                </a:spcBef>
                <a:spcAft>
                  <a:spcPts val="0"/>
                </a:spcAft>
                <a:buClrTx/>
                <a:buSzTx/>
                <a:buFontTx/>
                <a:buNone/>
                <a:tabLst/>
                <a:defRPr/>
              </a:pPr>
              <a:r>
                <a:rPr lang="fr-FR" sz="1050" i="1" dirty="0">
                  <a:solidFill>
                    <a:srgbClr val="000000"/>
                  </a:solidFill>
                </a:rPr>
                <a:t>Programmer (niveau 5) :</a:t>
              </a:r>
            </a:p>
            <a:p>
              <a:pPr marL="0" marR="0" lvl="0" indent="0" algn="l" defTabSz="633039" rtl="0" eaLnBrk="1" fontAlgn="base"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srgbClr val="000000"/>
                  </a:solidFill>
                  <a:effectLst/>
                  <a:uLnTx/>
                  <a:uFillTx/>
                </a:rPr>
                <a:t>Sélectionner des technologies et outils numériques afin de concevoir et produire de nouveaux savoirs et objets.</a:t>
              </a:r>
            </a:p>
          </p:txBody>
        </p:sp>
        <p:sp>
          <p:nvSpPr>
            <p:cNvPr id="28" name="Rectangle 27">
              <a:extLst>
                <a:ext uri="{FF2B5EF4-FFF2-40B4-BE49-F238E27FC236}">
                  <a16:creationId xmlns:a16="http://schemas.microsoft.com/office/drawing/2014/main" id="{8460727E-BA98-10A8-6C45-73A473C4337F}"/>
                </a:ext>
              </a:extLst>
            </p:cNvPr>
            <p:cNvSpPr/>
            <p:nvPr/>
          </p:nvSpPr>
          <p:spPr>
            <a:xfrm>
              <a:off x="240000" y="2706412"/>
              <a:ext cx="1021020" cy="114908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33039">
                <a:defRPr/>
              </a:pPr>
              <a:r>
                <a:rPr lang="fr-FR" sz="1400" b="1" dirty="0">
                  <a:solidFill>
                    <a:schemeClr val="bg1"/>
                  </a:solidFill>
                </a:rPr>
                <a:t>Compétence 3: </a:t>
              </a:r>
            </a:p>
            <a:p>
              <a:pPr lvl="0" defTabSz="633039">
                <a:defRPr/>
              </a:pPr>
              <a:r>
                <a:rPr lang="fr-FR" sz="1050" i="1" dirty="0">
                  <a:solidFill>
                    <a:schemeClr val="bg1"/>
                  </a:solidFill>
                </a:rPr>
                <a:t>Création de contenus</a:t>
              </a:r>
            </a:p>
          </p:txBody>
        </p:sp>
      </p:grpSp>
      <p:grpSp>
        <p:nvGrpSpPr>
          <p:cNvPr id="29" name="Groupe 28">
            <a:extLst>
              <a:ext uri="{FF2B5EF4-FFF2-40B4-BE49-F238E27FC236}">
                <a16:creationId xmlns:a16="http://schemas.microsoft.com/office/drawing/2014/main" id="{9FFE4DF9-3AA3-63B9-6580-D63833B8078E}"/>
              </a:ext>
            </a:extLst>
          </p:cNvPr>
          <p:cNvGrpSpPr/>
          <p:nvPr/>
        </p:nvGrpSpPr>
        <p:grpSpPr>
          <a:xfrm>
            <a:off x="240000" y="4543290"/>
            <a:ext cx="9858853" cy="1149089"/>
            <a:chOff x="240000" y="2706412"/>
            <a:chExt cx="6433084" cy="1149089"/>
          </a:xfrm>
        </p:grpSpPr>
        <p:sp>
          <p:nvSpPr>
            <p:cNvPr id="30" name="Rectangle 29">
              <a:extLst>
                <a:ext uri="{FF2B5EF4-FFF2-40B4-BE49-F238E27FC236}">
                  <a16:creationId xmlns:a16="http://schemas.microsoft.com/office/drawing/2014/main" id="{22ED17FA-B45E-1842-6836-7C00A175AD0D}"/>
                </a:ext>
              </a:extLst>
            </p:cNvPr>
            <p:cNvSpPr/>
            <p:nvPr/>
          </p:nvSpPr>
          <p:spPr>
            <a:xfrm>
              <a:off x="1261020" y="2706412"/>
              <a:ext cx="5412064" cy="1149089"/>
            </a:xfrm>
            <a:prstGeom prst="rect">
              <a:avLst/>
            </a:prstGeom>
            <a:solidFill>
              <a:schemeClr val="bg1"/>
            </a:solidFill>
            <a:ln w="1270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marL="0" marR="0" lvl="0" indent="0" algn="l" defTabSz="633039" rtl="0" eaLnBrk="1" fontAlgn="base"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srgbClr val="000000"/>
                  </a:solidFill>
                  <a:effectLst/>
                  <a:uLnTx/>
                  <a:uFillTx/>
                </a:rPr>
                <a:t>Protéger la santé, le bien être et l’environnement (Niveau 4) :</a:t>
              </a:r>
            </a:p>
            <a:p>
              <a:pPr marL="0" marR="0" lvl="0" indent="0" algn="l" defTabSz="633039" rtl="0" eaLnBrk="1" fontAlgn="base"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srgbClr val="000000"/>
                  </a:solidFill>
                  <a:effectLst/>
                  <a:uLnTx/>
                  <a:uFillTx/>
                </a:rPr>
                <a:t>Mettre en œuvre des stratégies de protection de sa santé et de celle des autres dans un environnement numérique.</a:t>
              </a:r>
            </a:p>
          </p:txBody>
        </p:sp>
        <p:sp>
          <p:nvSpPr>
            <p:cNvPr id="31" name="Rectangle 30">
              <a:extLst>
                <a:ext uri="{FF2B5EF4-FFF2-40B4-BE49-F238E27FC236}">
                  <a16:creationId xmlns:a16="http://schemas.microsoft.com/office/drawing/2014/main" id="{237FD697-3187-92B3-CBC2-07ABDD32679F}"/>
                </a:ext>
              </a:extLst>
            </p:cNvPr>
            <p:cNvSpPr/>
            <p:nvPr/>
          </p:nvSpPr>
          <p:spPr>
            <a:xfrm>
              <a:off x="240000" y="2706412"/>
              <a:ext cx="1021020" cy="114908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33039">
                <a:defRPr/>
              </a:pPr>
              <a:r>
                <a:rPr lang="fr-FR" sz="1400" b="1" dirty="0">
                  <a:solidFill>
                    <a:schemeClr val="bg1"/>
                  </a:solidFill>
                </a:rPr>
                <a:t>Compétence 4: </a:t>
              </a:r>
            </a:p>
            <a:p>
              <a:pPr lvl="0" defTabSz="633039">
                <a:defRPr/>
              </a:pPr>
              <a:r>
                <a:rPr lang="fr-FR" sz="1050" i="1" dirty="0">
                  <a:solidFill>
                    <a:schemeClr val="bg1"/>
                  </a:solidFill>
                </a:rPr>
                <a:t>Protection et sécurité</a:t>
              </a:r>
            </a:p>
          </p:txBody>
        </p:sp>
      </p:grpSp>
    </p:spTree>
    <p:extLst>
      <p:ext uri="{BB962C8B-B14F-4D97-AF65-F5344CB8AC3E}">
        <p14:creationId xmlns:p14="http://schemas.microsoft.com/office/powerpoint/2010/main" val="65956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D147BD5B-225B-804A-9DFE-F6AB9B7501C1}"/>
              </a:ext>
            </a:extLst>
          </p:cNvPr>
          <p:cNvSpPr txBox="1"/>
          <p:nvPr/>
        </p:nvSpPr>
        <p:spPr>
          <a:xfrm>
            <a:off x="3331821" y="217862"/>
            <a:ext cx="5480155" cy="584775"/>
          </a:xfrm>
          <a:prstGeom prst="rect">
            <a:avLst/>
          </a:prstGeom>
          <a:noFill/>
        </p:spPr>
        <p:txBody>
          <a:bodyPr wrap="none" rtlCol="0">
            <a:spAutoFit/>
          </a:bodyPr>
          <a:lstStyle/>
          <a:p>
            <a:pPr algn="ctr"/>
            <a:r>
              <a:rPr lang="fr-FR" sz="3200" b="1" dirty="0"/>
              <a:t>IA d’optimisation de trajectoire</a:t>
            </a:r>
          </a:p>
        </p:txBody>
      </p:sp>
      <p:sp>
        <p:nvSpPr>
          <p:cNvPr id="3" name="ZoneTexte 2">
            <a:extLst>
              <a:ext uri="{FF2B5EF4-FFF2-40B4-BE49-F238E27FC236}">
                <a16:creationId xmlns:a16="http://schemas.microsoft.com/office/drawing/2014/main" id="{CD32627E-95EB-E544-BDB2-958C373CFEDD}"/>
              </a:ext>
            </a:extLst>
          </p:cNvPr>
          <p:cNvSpPr txBox="1"/>
          <p:nvPr/>
        </p:nvSpPr>
        <p:spPr>
          <a:xfrm>
            <a:off x="4718803" y="1095215"/>
            <a:ext cx="2706190" cy="369332"/>
          </a:xfrm>
          <a:prstGeom prst="rect">
            <a:avLst/>
          </a:prstGeom>
          <a:noFill/>
        </p:spPr>
        <p:txBody>
          <a:bodyPr wrap="none" rtlCol="0">
            <a:spAutoFit/>
          </a:bodyPr>
          <a:lstStyle/>
          <a:p>
            <a:r>
              <a:rPr lang="fr-FR" dirty="0"/>
              <a:t>Application de l’algorithme</a:t>
            </a:r>
          </a:p>
        </p:txBody>
      </p:sp>
      <p:pic>
        <p:nvPicPr>
          <p:cNvPr id="6" name="Image 5">
            <a:extLst>
              <a:ext uri="{FF2B5EF4-FFF2-40B4-BE49-F238E27FC236}">
                <a16:creationId xmlns:a16="http://schemas.microsoft.com/office/drawing/2014/main" id="{988C83A0-65A1-6C43-8417-8B819FB9AE94}"/>
              </a:ext>
            </a:extLst>
          </p:cNvPr>
          <p:cNvPicPr>
            <a:picLocks noChangeAspect="1"/>
          </p:cNvPicPr>
          <p:nvPr/>
        </p:nvPicPr>
        <p:blipFill>
          <a:blip r:embed="rId4"/>
          <a:stretch>
            <a:fillRect/>
          </a:stretch>
        </p:blipFill>
        <p:spPr>
          <a:xfrm>
            <a:off x="955803" y="1572458"/>
            <a:ext cx="10402759" cy="5141765"/>
          </a:xfrm>
          <a:prstGeom prst="rect">
            <a:avLst/>
          </a:prstGeom>
        </p:spPr>
      </p:pic>
    </p:spTree>
    <p:extLst>
      <p:ext uri="{BB962C8B-B14F-4D97-AF65-F5344CB8AC3E}">
        <p14:creationId xmlns:p14="http://schemas.microsoft.com/office/powerpoint/2010/main" val="151550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0703AFAD-6C4C-4074-B697-E97660F4382B}"/>
              </a:ext>
            </a:extLst>
          </p:cNvPr>
          <p:cNvGrpSpPr/>
          <p:nvPr/>
        </p:nvGrpSpPr>
        <p:grpSpPr>
          <a:xfrm rot="5400000">
            <a:off x="8579324" y="3219925"/>
            <a:ext cx="5907337" cy="1368812"/>
            <a:chOff x="2832" y="771224"/>
            <a:chExt cx="6855169" cy="1308083"/>
          </a:xfrm>
        </p:grpSpPr>
        <p:sp>
          <p:nvSpPr>
            <p:cNvPr id="19" name="Forme libre : forme 18">
              <a:extLst>
                <a:ext uri="{FF2B5EF4-FFF2-40B4-BE49-F238E27FC236}">
                  <a16:creationId xmlns:a16="http://schemas.microsoft.com/office/drawing/2014/main" id="{14B9D0A4-2D99-4AEC-836C-DE241DD300BC}"/>
                </a:ext>
              </a:extLst>
            </p:cNvPr>
            <p:cNvSpPr/>
            <p:nvPr/>
          </p:nvSpPr>
          <p:spPr>
            <a:xfrm>
              <a:off x="4152707" y="797450"/>
              <a:ext cx="2705294" cy="1255629"/>
            </a:xfrm>
            <a:custGeom>
              <a:avLst/>
              <a:gdLst>
                <a:gd name="connsiteX0" fmla="*/ 0 w 2705294"/>
                <a:gd name="connsiteY0" fmla="*/ 0 h 1255629"/>
                <a:gd name="connsiteX1" fmla="*/ 2705294 w 2705294"/>
                <a:gd name="connsiteY1" fmla="*/ 0 h 1255629"/>
                <a:gd name="connsiteX2" fmla="*/ 1352647 w 2705294"/>
                <a:gd name="connsiteY2" fmla="*/ 1255629 h 1255629"/>
                <a:gd name="connsiteX3" fmla="*/ 0 w 2705294"/>
                <a:gd name="connsiteY3" fmla="*/ 0 h 1255629"/>
              </a:gdLst>
              <a:ahLst/>
              <a:cxnLst>
                <a:cxn ang="0">
                  <a:pos x="connsiteX0" y="connsiteY0"/>
                </a:cxn>
                <a:cxn ang="0">
                  <a:pos x="connsiteX1" y="connsiteY1"/>
                </a:cxn>
                <a:cxn ang="0">
                  <a:pos x="connsiteX2" y="connsiteY2"/>
                </a:cxn>
                <a:cxn ang="0">
                  <a:pos x="connsiteX3" y="connsiteY3"/>
                </a:cxn>
              </a:cxnLst>
              <a:rect l="l" t="t" r="r" b="b"/>
              <a:pathLst>
                <a:path w="2705294" h="1255629">
                  <a:moveTo>
                    <a:pt x="0" y="0"/>
                  </a:moveTo>
                  <a:lnTo>
                    <a:pt x="2705294" y="0"/>
                  </a:lnTo>
                  <a:cubicBezTo>
                    <a:pt x="2705294" y="693465"/>
                    <a:pt x="2099693" y="1255629"/>
                    <a:pt x="1352647" y="1255629"/>
                  </a:cubicBezTo>
                  <a:cubicBezTo>
                    <a:pt x="605601" y="1255629"/>
                    <a:pt x="0" y="693465"/>
                    <a:pt x="0" y="0"/>
                  </a:cubicBezTo>
                  <a:close/>
                </a:path>
              </a:pathLst>
            </a:cu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33039"/>
              <a:endParaRPr lang="fr-FR" sz="1246" dirty="0">
                <a:solidFill>
                  <a:srgbClr val="FFFFFF"/>
                </a:solidFill>
              </a:endParaRPr>
            </a:p>
          </p:txBody>
        </p:sp>
        <p:sp>
          <p:nvSpPr>
            <p:cNvPr id="22" name="Forme libre : forme 21">
              <a:extLst>
                <a:ext uri="{FF2B5EF4-FFF2-40B4-BE49-F238E27FC236}">
                  <a16:creationId xmlns:a16="http://schemas.microsoft.com/office/drawing/2014/main" id="{B6B1D100-C0AA-488A-A8D1-8FFD7BF48CAA}"/>
                </a:ext>
              </a:extLst>
            </p:cNvPr>
            <p:cNvSpPr/>
            <p:nvPr/>
          </p:nvSpPr>
          <p:spPr>
            <a:xfrm>
              <a:off x="2832" y="797450"/>
              <a:ext cx="2705294" cy="1255629"/>
            </a:xfrm>
            <a:custGeom>
              <a:avLst/>
              <a:gdLst>
                <a:gd name="connsiteX0" fmla="*/ 0 w 2705294"/>
                <a:gd name="connsiteY0" fmla="*/ 0 h 1255629"/>
                <a:gd name="connsiteX1" fmla="*/ 2705294 w 2705294"/>
                <a:gd name="connsiteY1" fmla="*/ 0 h 1255629"/>
                <a:gd name="connsiteX2" fmla="*/ 1352647 w 2705294"/>
                <a:gd name="connsiteY2" fmla="*/ 1255629 h 1255629"/>
                <a:gd name="connsiteX3" fmla="*/ 0 w 2705294"/>
                <a:gd name="connsiteY3" fmla="*/ 0 h 1255629"/>
              </a:gdLst>
              <a:ahLst/>
              <a:cxnLst>
                <a:cxn ang="0">
                  <a:pos x="connsiteX0" y="connsiteY0"/>
                </a:cxn>
                <a:cxn ang="0">
                  <a:pos x="connsiteX1" y="connsiteY1"/>
                </a:cxn>
                <a:cxn ang="0">
                  <a:pos x="connsiteX2" y="connsiteY2"/>
                </a:cxn>
                <a:cxn ang="0">
                  <a:pos x="connsiteX3" y="connsiteY3"/>
                </a:cxn>
              </a:cxnLst>
              <a:rect l="l" t="t" r="r" b="b"/>
              <a:pathLst>
                <a:path w="2705294" h="1255629">
                  <a:moveTo>
                    <a:pt x="0" y="0"/>
                  </a:moveTo>
                  <a:lnTo>
                    <a:pt x="2705294" y="0"/>
                  </a:lnTo>
                  <a:cubicBezTo>
                    <a:pt x="2705294" y="693465"/>
                    <a:pt x="2099693" y="1255629"/>
                    <a:pt x="1352647" y="1255629"/>
                  </a:cubicBezTo>
                  <a:cubicBezTo>
                    <a:pt x="605601" y="1255629"/>
                    <a:pt x="0" y="693465"/>
                    <a:pt x="0" y="0"/>
                  </a:cubicBezTo>
                  <a:close/>
                </a:path>
              </a:pathLst>
            </a:cu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33039"/>
              <a:endParaRPr lang="fr-FR" sz="1246">
                <a:solidFill>
                  <a:srgbClr val="FFFFFF"/>
                </a:solidFill>
              </a:endParaRPr>
            </a:p>
          </p:txBody>
        </p:sp>
        <p:sp>
          <p:nvSpPr>
            <p:cNvPr id="17" name="Forme libre : forme 16">
              <a:extLst>
                <a:ext uri="{FF2B5EF4-FFF2-40B4-BE49-F238E27FC236}">
                  <a16:creationId xmlns:a16="http://schemas.microsoft.com/office/drawing/2014/main" id="{FC6CBFFE-5083-4114-932C-D0DE802F5DD6}"/>
                </a:ext>
              </a:extLst>
            </p:cNvPr>
            <p:cNvSpPr/>
            <p:nvPr/>
          </p:nvSpPr>
          <p:spPr>
            <a:xfrm>
              <a:off x="2077769" y="797450"/>
              <a:ext cx="2705294" cy="1255629"/>
            </a:xfrm>
            <a:custGeom>
              <a:avLst/>
              <a:gdLst>
                <a:gd name="connsiteX0" fmla="*/ 0 w 2705294"/>
                <a:gd name="connsiteY0" fmla="*/ 0 h 1255629"/>
                <a:gd name="connsiteX1" fmla="*/ 2705294 w 2705294"/>
                <a:gd name="connsiteY1" fmla="*/ 0 h 1255629"/>
                <a:gd name="connsiteX2" fmla="*/ 1352647 w 2705294"/>
                <a:gd name="connsiteY2" fmla="*/ 1255629 h 1255629"/>
                <a:gd name="connsiteX3" fmla="*/ 0 w 2705294"/>
                <a:gd name="connsiteY3" fmla="*/ 0 h 1255629"/>
              </a:gdLst>
              <a:ahLst/>
              <a:cxnLst>
                <a:cxn ang="0">
                  <a:pos x="connsiteX0" y="connsiteY0"/>
                </a:cxn>
                <a:cxn ang="0">
                  <a:pos x="connsiteX1" y="connsiteY1"/>
                </a:cxn>
                <a:cxn ang="0">
                  <a:pos x="connsiteX2" y="connsiteY2"/>
                </a:cxn>
                <a:cxn ang="0">
                  <a:pos x="connsiteX3" y="connsiteY3"/>
                </a:cxn>
              </a:cxnLst>
              <a:rect l="l" t="t" r="r" b="b"/>
              <a:pathLst>
                <a:path w="2705294" h="1255629">
                  <a:moveTo>
                    <a:pt x="0" y="0"/>
                  </a:moveTo>
                  <a:lnTo>
                    <a:pt x="2705294" y="0"/>
                  </a:lnTo>
                  <a:cubicBezTo>
                    <a:pt x="2705294" y="693465"/>
                    <a:pt x="2099693" y="1255629"/>
                    <a:pt x="1352647" y="1255629"/>
                  </a:cubicBezTo>
                  <a:cubicBezTo>
                    <a:pt x="605601" y="1255629"/>
                    <a:pt x="0" y="693465"/>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33039"/>
              <a:endParaRPr lang="fr-FR" sz="1246">
                <a:solidFill>
                  <a:srgbClr val="FFFFFF"/>
                </a:solidFill>
              </a:endParaRPr>
            </a:p>
          </p:txBody>
        </p:sp>
        <p:sp>
          <p:nvSpPr>
            <p:cNvPr id="23" name="ZoneTexte 22">
              <a:extLst>
                <a:ext uri="{FF2B5EF4-FFF2-40B4-BE49-F238E27FC236}">
                  <a16:creationId xmlns:a16="http://schemas.microsoft.com/office/drawing/2014/main" id="{40706581-BAAE-44E6-9871-689DE0F3ED03}"/>
                </a:ext>
              </a:extLst>
            </p:cNvPr>
            <p:cNvSpPr txBox="1"/>
            <p:nvPr/>
          </p:nvSpPr>
          <p:spPr>
            <a:xfrm rot="16200000">
              <a:off x="2758516" y="1264544"/>
              <a:ext cx="1308083" cy="321443"/>
            </a:xfrm>
            <a:prstGeom prst="rect">
              <a:avLst/>
            </a:prstGeom>
            <a:noFill/>
          </p:spPr>
          <p:txBody>
            <a:bodyPr wrap="square" rtlCol="0">
              <a:spAutoFit/>
            </a:bodyPr>
            <a:lstStyle/>
            <a:p>
              <a:pPr algn="ctr"/>
              <a:r>
                <a:rPr lang="fr-FR" sz="1200" b="1" dirty="0">
                  <a:solidFill>
                    <a:schemeClr val="bg1"/>
                  </a:solidFill>
                </a:rPr>
                <a:t>PRODUCTIONS</a:t>
              </a:r>
            </a:p>
          </p:txBody>
        </p:sp>
      </p:grpSp>
      <p:sp>
        <p:nvSpPr>
          <p:cNvPr id="2" name="Titre 1">
            <a:extLst>
              <a:ext uri="{FF2B5EF4-FFF2-40B4-BE49-F238E27FC236}">
                <a16:creationId xmlns:a16="http://schemas.microsoft.com/office/drawing/2014/main" id="{D7CF7AC6-B026-4BD7-A3DB-A93AA2C52F76}"/>
              </a:ext>
            </a:extLst>
          </p:cNvPr>
          <p:cNvSpPr>
            <a:spLocks noGrp="1"/>
          </p:cNvSpPr>
          <p:nvPr>
            <p:ph type="title"/>
          </p:nvPr>
        </p:nvSpPr>
        <p:spPr/>
        <p:txBody>
          <a:bodyPr/>
          <a:lstStyle/>
          <a:p>
            <a:endParaRPr lang="fr-FR">
              <a:latin typeface="+mn-lt"/>
            </a:endParaRPr>
          </a:p>
        </p:txBody>
      </p:sp>
      <p:sp>
        <p:nvSpPr>
          <p:cNvPr id="7" name="Rectangle 6">
            <a:extLst>
              <a:ext uri="{FF2B5EF4-FFF2-40B4-BE49-F238E27FC236}">
                <a16:creationId xmlns:a16="http://schemas.microsoft.com/office/drawing/2014/main" id="{021D6664-9FE1-4D39-BC7B-6E7D2D38FEDC}"/>
              </a:ext>
            </a:extLst>
          </p:cNvPr>
          <p:cNvSpPr/>
          <p:nvPr/>
        </p:nvSpPr>
        <p:spPr>
          <a:xfrm>
            <a:off x="0" y="0"/>
            <a:ext cx="12192000" cy="9224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fr-FR" sz="1246">
              <a:solidFill>
                <a:srgbClr val="FFFFFF"/>
              </a:solidFill>
            </a:endParaRPr>
          </a:p>
        </p:txBody>
      </p:sp>
      <p:pic>
        <p:nvPicPr>
          <p:cNvPr id="8" name="Image 7">
            <a:extLst>
              <a:ext uri="{FF2B5EF4-FFF2-40B4-BE49-F238E27FC236}">
                <a16:creationId xmlns:a16="http://schemas.microsoft.com/office/drawing/2014/main" id="{57C4C5EA-97D2-47ED-8592-04E7E5F933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59" y="5384359"/>
            <a:ext cx="2922261" cy="2065909"/>
          </a:xfrm>
          <a:prstGeom prst="rect">
            <a:avLst/>
          </a:prstGeom>
        </p:spPr>
      </p:pic>
      <p:sp>
        <p:nvSpPr>
          <p:cNvPr id="20" name="ZoneTexte 19">
            <a:extLst>
              <a:ext uri="{FF2B5EF4-FFF2-40B4-BE49-F238E27FC236}">
                <a16:creationId xmlns:a16="http://schemas.microsoft.com/office/drawing/2014/main" id="{247F13C6-EC7D-48A5-B707-0881196D49DC}"/>
              </a:ext>
            </a:extLst>
          </p:cNvPr>
          <p:cNvSpPr txBox="1"/>
          <p:nvPr/>
        </p:nvSpPr>
        <p:spPr>
          <a:xfrm>
            <a:off x="112119" y="1305280"/>
            <a:ext cx="9684594" cy="307777"/>
          </a:xfrm>
          <a:prstGeom prst="rect">
            <a:avLst/>
          </a:prstGeom>
          <a:noFill/>
        </p:spPr>
        <p:txBody>
          <a:bodyPr wrap="square" rtlCol="0">
            <a:spAutoFit/>
          </a:bodyPr>
          <a:lstStyle/>
          <a:p>
            <a:pPr defTabSz="633039"/>
            <a:r>
              <a:rPr lang="fr-FR" sz="1400" b="1" dirty="0">
                <a:solidFill>
                  <a:schemeClr val="tx2"/>
                </a:solidFill>
                <a:latin typeface="Arial Black" panose="020B0A04020102020204" pitchFamily="34" charset="0"/>
              </a:rPr>
              <a:t>NOMBRE DE SCÉNARIOS PRODUITS ET TESTÉS : </a:t>
            </a:r>
          </a:p>
        </p:txBody>
      </p:sp>
      <p:sp>
        <p:nvSpPr>
          <p:cNvPr id="27" name="ZoneTexte 26">
            <a:extLst>
              <a:ext uri="{FF2B5EF4-FFF2-40B4-BE49-F238E27FC236}">
                <a16:creationId xmlns:a16="http://schemas.microsoft.com/office/drawing/2014/main" id="{A3E5CB07-4991-43BA-8DE1-CCE2C14A9E6A}"/>
              </a:ext>
            </a:extLst>
          </p:cNvPr>
          <p:cNvSpPr txBox="1"/>
          <p:nvPr/>
        </p:nvSpPr>
        <p:spPr>
          <a:xfrm>
            <a:off x="112119" y="2847858"/>
            <a:ext cx="9684594" cy="307777"/>
          </a:xfrm>
          <a:prstGeom prst="rect">
            <a:avLst/>
          </a:prstGeom>
          <a:noFill/>
        </p:spPr>
        <p:txBody>
          <a:bodyPr wrap="square" rtlCol="0">
            <a:spAutoFit/>
          </a:bodyPr>
          <a:lstStyle/>
          <a:p>
            <a:pPr defTabSz="633039"/>
            <a:r>
              <a:rPr lang="fr-FR" sz="1400" b="1" dirty="0">
                <a:solidFill>
                  <a:schemeClr val="tx2"/>
                </a:solidFill>
                <a:latin typeface="Arial Black" panose="020B0A04020102020204" pitchFamily="34" charset="0"/>
              </a:rPr>
              <a:t>OUTILS ET RESSOURCES MOBILISÉS : </a:t>
            </a:r>
          </a:p>
        </p:txBody>
      </p:sp>
      <p:sp>
        <p:nvSpPr>
          <p:cNvPr id="28" name="Rectangle 27">
            <a:extLst>
              <a:ext uri="{FF2B5EF4-FFF2-40B4-BE49-F238E27FC236}">
                <a16:creationId xmlns:a16="http://schemas.microsoft.com/office/drawing/2014/main" id="{4511AB12-9EDB-4AD7-AC71-EF2C32326E7F}"/>
              </a:ext>
            </a:extLst>
          </p:cNvPr>
          <p:cNvSpPr/>
          <p:nvPr/>
        </p:nvSpPr>
        <p:spPr>
          <a:xfrm>
            <a:off x="239999" y="3151157"/>
            <a:ext cx="6574457" cy="1550767"/>
          </a:xfrm>
          <a:prstGeom prst="rect">
            <a:avLst/>
          </a:prstGeom>
          <a:solidFill>
            <a:schemeClr val="bg1"/>
          </a:solidFill>
          <a:ln w="1270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lvl="0" defTabSz="633039" fontAlgn="base"/>
            <a:r>
              <a:rPr lang="fr-FR" sz="900" i="1" dirty="0">
                <a:solidFill>
                  <a:srgbClr val="000000"/>
                </a:solidFill>
              </a:rPr>
              <a:t>Modeleur 3D découpe laser MDF 3mm visseries</a:t>
            </a:r>
          </a:p>
          <a:p>
            <a:pPr lvl="0" defTabSz="633039" fontAlgn="base"/>
            <a:endParaRPr lang="fr-FR" sz="900" i="1" dirty="0">
              <a:solidFill>
                <a:srgbClr val="000000"/>
              </a:solidFill>
            </a:endParaRPr>
          </a:p>
          <a:p>
            <a:pPr lvl="0" defTabSz="633039" fontAlgn="base"/>
            <a:r>
              <a:rPr lang="fr-FR" sz="900" i="1" dirty="0">
                <a:solidFill>
                  <a:srgbClr val="000000"/>
                </a:solidFill>
              </a:rPr>
              <a:t>Raspberry Pi 4 camera bouton poussoir batterie</a:t>
            </a:r>
          </a:p>
          <a:p>
            <a:pPr lvl="0" defTabSz="633039" fontAlgn="base"/>
            <a:endParaRPr lang="fr-FR" sz="900" i="1" dirty="0">
              <a:solidFill>
                <a:srgbClr val="000000"/>
              </a:solidFill>
            </a:endParaRPr>
          </a:p>
        </p:txBody>
      </p:sp>
      <p:sp>
        <p:nvSpPr>
          <p:cNvPr id="29" name="Rectangle 28">
            <a:extLst>
              <a:ext uri="{FF2B5EF4-FFF2-40B4-BE49-F238E27FC236}">
                <a16:creationId xmlns:a16="http://schemas.microsoft.com/office/drawing/2014/main" id="{569A5287-B4A8-4F75-8FE7-C0E95DA11D30}"/>
              </a:ext>
            </a:extLst>
          </p:cNvPr>
          <p:cNvSpPr/>
          <p:nvPr/>
        </p:nvSpPr>
        <p:spPr>
          <a:xfrm>
            <a:off x="218051" y="1613057"/>
            <a:ext cx="4857748" cy="816620"/>
          </a:xfrm>
          <a:prstGeom prst="rect">
            <a:avLst/>
          </a:prstGeom>
          <a:solidFill>
            <a:schemeClr val="bg1"/>
          </a:solidFill>
          <a:ln w="1270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lvl="0" defTabSz="633039" fontAlgn="base"/>
            <a:r>
              <a:rPr lang="fr-FR" sz="900" i="1" dirty="0">
                <a:solidFill>
                  <a:srgbClr val="000000"/>
                </a:solidFill>
              </a:rPr>
              <a:t>1</a:t>
            </a:r>
          </a:p>
        </p:txBody>
      </p:sp>
      <p:pic>
        <p:nvPicPr>
          <p:cNvPr id="21" name="Picture 2" descr="Résultat de recherche d'images pour &quot;MENJS LOGO PNG&quot;">
            <a:extLst>
              <a:ext uri="{FF2B5EF4-FFF2-40B4-BE49-F238E27FC236}">
                <a16:creationId xmlns:a16="http://schemas.microsoft.com/office/drawing/2014/main" id="{205CC084-6642-48E2-BFC0-4784331C40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00" y="86603"/>
            <a:ext cx="729862" cy="761595"/>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ED2BD0F7-9BBD-4773-A17B-8461CF256CDA}"/>
              </a:ext>
            </a:extLst>
          </p:cNvPr>
          <p:cNvSpPr txBox="1"/>
          <p:nvPr/>
        </p:nvSpPr>
        <p:spPr>
          <a:xfrm>
            <a:off x="10848588" y="3741298"/>
            <a:ext cx="1368812" cy="461665"/>
          </a:xfrm>
          <a:prstGeom prst="rect">
            <a:avLst/>
          </a:prstGeom>
          <a:noFill/>
        </p:spPr>
        <p:txBody>
          <a:bodyPr wrap="square" rtlCol="0">
            <a:spAutoFit/>
          </a:bodyPr>
          <a:lstStyle/>
          <a:p>
            <a:pPr algn="ctr"/>
            <a:r>
              <a:rPr lang="fr-FR" sz="1200" b="1" dirty="0">
                <a:solidFill>
                  <a:schemeClr val="bg1"/>
                </a:solidFill>
              </a:rPr>
              <a:t>PRODUCTIONS</a:t>
            </a:r>
          </a:p>
          <a:p>
            <a:pPr algn="ctr"/>
            <a:r>
              <a:rPr lang="fr-FR" sz="1200" b="1" dirty="0">
                <a:solidFill>
                  <a:schemeClr val="bg1"/>
                </a:solidFill>
              </a:rPr>
              <a:t>ACADÉMIQUES</a:t>
            </a:r>
          </a:p>
        </p:txBody>
      </p:sp>
      <p:sp>
        <p:nvSpPr>
          <p:cNvPr id="32" name="ZoneTexte 31">
            <a:extLst>
              <a:ext uri="{FF2B5EF4-FFF2-40B4-BE49-F238E27FC236}">
                <a16:creationId xmlns:a16="http://schemas.microsoft.com/office/drawing/2014/main" id="{3A837C49-B1F9-49BF-91F3-1C50EE12C42F}"/>
              </a:ext>
            </a:extLst>
          </p:cNvPr>
          <p:cNvSpPr txBox="1"/>
          <p:nvPr/>
        </p:nvSpPr>
        <p:spPr>
          <a:xfrm>
            <a:off x="3425646" y="135050"/>
            <a:ext cx="5340709" cy="707886"/>
          </a:xfrm>
          <a:prstGeom prst="rect">
            <a:avLst/>
          </a:prstGeom>
          <a:noFill/>
        </p:spPr>
        <p:txBody>
          <a:bodyPr wrap="square" rtlCol="0">
            <a:spAutoFit/>
          </a:bodyPr>
          <a:lstStyle/>
          <a:p>
            <a:pPr algn="ctr" defTabSz="633039"/>
            <a:r>
              <a:rPr lang="fr-FR" sz="2000" b="1" dirty="0">
                <a:solidFill>
                  <a:schemeClr val="bg1"/>
                </a:solidFill>
                <a:latin typeface="Arial Black" panose="020B0A04020102020204" pitchFamily="34" charset="0"/>
              </a:rPr>
              <a:t>BILAN ACADÉMIQUE DES TRAAM </a:t>
            </a:r>
          </a:p>
          <a:p>
            <a:pPr algn="ctr" defTabSz="633039"/>
            <a:r>
              <a:rPr lang="fr-FR" sz="1200" b="1" dirty="0">
                <a:solidFill>
                  <a:schemeClr val="bg1"/>
                </a:solidFill>
                <a:latin typeface="Arial Black" panose="020B0A04020102020204" pitchFamily="34" charset="0"/>
              </a:rPr>
              <a:t>DISCIPLINE</a:t>
            </a:r>
            <a:r>
              <a:rPr lang="fr-FR" sz="2000" b="1"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363423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0703AFAD-6C4C-4074-B697-E97660F4382B}"/>
              </a:ext>
            </a:extLst>
          </p:cNvPr>
          <p:cNvGrpSpPr/>
          <p:nvPr/>
        </p:nvGrpSpPr>
        <p:grpSpPr>
          <a:xfrm rot="5400000">
            <a:off x="8596185" y="3184403"/>
            <a:ext cx="5907336" cy="1439857"/>
            <a:chOff x="2832" y="721165"/>
            <a:chExt cx="6855168" cy="1375976"/>
          </a:xfrm>
        </p:grpSpPr>
        <p:sp>
          <p:nvSpPr>
            <p:cNvPr id="22" name="Forme libre : forme 21">
              <a:extLst>
                <a:ext uri="{FF2B5EF4-FFF2-40B4-BE49-F238E27FC236}">
                  <a16:creationId xmlns:a16="http://schemas.microsoft.com/office/drawing/2014/main" id="{B6B1D100-C0AA-488A-A8D1-8FFD7BF48CAA}"/>
                </a:ext>
              </a:extLst>
            </p:cNvPr>
            <p:cNvSpPr/>
            <p:nvPr/>
          </p:nvSpPr>
          <p:spPr>
            <a:xfrm>
              <a:off x="2832" y="797450"/>
              <a:ext cx="2705294" cy="1255629"/>
            </a:xfrm>
            <a:custGeom>
              <a:avLst/>
              <a:gdLst>
                <a:gd name="connsiteX0" fmla="*/ 0 w 2705294"/>
                <a:gd name="connsiteY0" fmla="*/ 0 h 1255629"/>
                <a:gd name="connsiteX1" fmla="*/ 2705294 w 2705294"/>
                <a:gd name="connsiteY1" fmla="*/ 0 h 1255629"/>
                <a:gd name="connsiteX2" fmla="*/ 1352647 w 2705294"/>
                <a:gd name="connsiteY2" fmla="*/ 1255629 h 1255629"/>
                <a:gd name="connsiteX3" fmla="*/ 0 w 2705294"/>
                <a:gd name="connsiteY3" fmla="*/ 0 h 1255629"/>
              </a:gdLst>
              <a:ahLst/>
              <a:cxnLst>
                <a:cxn ang="0">
                  <a:pos x="connsiteX0" y="connsiteY0"/>
                </a:cxn>
                <a:cxn ang="0">
                  <a:pos x="connsiteX1" y="connsiteY1"/>
                </a:cxn>
                <a:cxn ang="0">
                  <a:pos x="connsiteX2" y="connsiteY2"/>
                </a:cxn>
                <a:cxn ang="0">
                  <a:pos x="connsiteX3" y="connsiteY3"/>
                </a:cxn>
              </a:cxnLst>
              <a:rect l="l" t="t" r="r" b="b"/>
              <a:pathLst>
                <a:path w="2705294" h="1255629">
                  <a:moveTo>
                    <a:pt x="0" y="0"/>
                  </a:moveTo>
                  <a:lnTo>
                    <a:pt x="2705294" y="0"/>
                  </a:lnTo>
                  <a:cubicBezTo>
                    <a:pt x="2705294" y="693465"/>
                    <a:pt x="2099693" y="1255629"/>
                    <a:pt x="1352647" y="1255629"/>
                  </a:cubicBezTo>
                  <a:cubicBezTo>
                    <a:pt x="605601" y="1255629"/>
                    <a:pt x="0" y="693465"/>
                    <a:pt x="0" y="0"/>
                  </a:cubicBezTo>
                  <a:close/>
                </a:path>
              </a:pathLst>
            </a:cu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33039"/>
              <a:endParaRPr lang="fr-FR" sz="1246">
                <a:solidFill>
                  <a:srgbClr val="FFFFFF"/>
                </a:solidFill>
              </a:endParaRPr>
            </a:p>
          </p:txBody>
        </p:sp>
        <p:sp>
          <p:nvSpPr>
            <p:cNvPr id="17" name="Forme libre : forme 16">
              <a:extLst>
                <a:ext uri="{FF2B5EF4-FFF2-40B4-BE49-F238E27FC236}">
                  <a16:creationId xmlns:a16="http://schemas.microsoft.com/office/drawing/2014/main" id="{FC6CBFFE-5083-4114-932C-D0DE802F5DD6}"/>
                </a:ext>
              </a:extLst>
            </p:cNvPr>
            <p:cNvSpPr/>
            <p:nvPr/>
          </p:nvSpPr>
          <p:spPr>
            <a:xfrm>
              <a:off x="2077769" y="797450"/>
              <a:ext cx="2705294" cy="1255629"/>
            </a:xfrm>
            <a:custGeom>
              <a:avLst/>
              <a:gdLst>
                <a:gd name="connsiteX0" fmla="*/ 0 w 2705294"/>
                <a:gd name="connsiteY0" fmla="*/ 0 h 1255629"/>
                <a:gd name="connsiteX1" fmla="*/ 2705294 w 2705294"/>
                <a:gd name="connsiteY1" fmla="*/ 0 h 1255629"/>
                <a:gd name="connsiteX2" fmla="*/ 1352647 w 2705294"/>
                <a:gd name="connsiteY2" fmla="*/ 1255629 h 1255629"/>
                <a:gd name="connsiteX3" fmla="*/ 0 w 2705294"/>
                <a:gd name="connsiteY3" fmla="*/ 0 h 1255629"/>
              </a:gdLst>
              <a:ahLst/>
              <a:cxnLst>
                <a:cxn ang="0">
                  <a:pos x="connsiteX0" y="connsiteY0"/>
                </a:cxn>
                <a:cxn ang="0">
                  <a:pos x="connsiteX1" y="connsiteY1"/>
                </a:cxn>
                <a:cxn ang="0">
                  <a:pos x="connsiteX2" y="connsiteY2"/>
                </a:cxn>
                <a:cxn ang="0">
                  <a:pos x="connsiteX3" y="connsiteY3"/>
                </a:cxn>
              </a:cxnLst>
              <a:rect l="l" t="t" r="r" b="b"/>
              <a:pathLst>
                <a:path w="2705294" h="1255629">
                  <a:moveTo>
                    <a:pt x="0" y="0"/>
                  </a:moveTo>
                  <a:lnTo>
                    <a:pt x="2705294" y="0"/>
                  </a:lnTo>
                  <a:cubicBezTo>
                    <a:pt x="2705294" y="693465"/>
                    <a:pt x="2099693" y="1255629"/>
                    <a:pt x="1352647" y="1255629"/>
                  </a:cubicBezTo>
                  <a:cubicBezTo>
                    <a:pt x="605601" y="1255629"/>
                    <a:pt x="0" y="693465"/>
                    <a:pt x="0" y="0"/>
                  </a:cubicBezTo>
                  <a:close/>
                </a:path>
              </a:pathLst>
            </a:cu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33039"/>
              <a:endParaRPr lang="fr-FR" sz="1246">
                <a:solidFill>
                  <a:srgbClr val="FFFFFF"/>
                </a:solidFill>
              </a:endParaRPr>
            </a:p>
          </p:txBody>
        </p:sp>
        <p:sp>
          <p:nvSpPr>
            <p:cNvPr id="19" name="Forme libre : forme 18">
              <a:extLst>
                <a:ext uri="{FF2B5EF4-FFF2-40B4-BE49-F238E27FC236}">
                  <a16:creationId xmlns:a16="http://schemas.microsoft.com/office/drawing/2014/main" id="{14B9D0A4-2D99-4AEC-836C-DE241DD300BC}"/>
                </a:ext>
              </a:extLst>
            </p:cNvPr>
            <p:cNvSpPr/>
            <p:nvPr/>
          </p:nvSpPr>
          <p:spPr>
            <a:xfrm>
              <a:off x="4152706" y="797453"/>
              <a:ext cx="2705294" cy="1255629"/>
            </a:xfrm>
            <a:custGeom>
              <a:avLst/>
              <a:gdLst>
                <a:gd name="connsiteX0" fmla="*/ 0 w 2705294"/>
                <a:gd name="connsiteY0" fmla="*/ 0 h 1255629"/>
                <a:gd name="connsiteX1" fmla="*/ 2705294 w 2705294"/>
                <a:gd name="connsiteY1" fmla="*/ 0 h 1255629"/>
                <a:gd name="connsiteX2" fmla="*/ 1352647 w 2705294"/>
                <a:gd name="connsiteY2" fmla="*/ 1255629 h 1255629"/>
                <a:gd name="connsiteX3" fmla="*/ 0 w 2705294"/>
                <a:gd name="connsiteY3" fmla="*/ 0 h 1255629"/>
              </a:gdLst>
              <a:ahLst/>
              <a:cxnLst>
                <a:cxn ang="0">
                  <a:pos x="connsiteX0" y="connsiteY0"/>
                </a:cxn>
                <a:cxn ang="0">
                  <a:pos x="connsiteX1" y="connsiteY1"/>
                </a:cxn>
                <a:cxn ang="0">
                  <a:pos x="connsiteX2" y="connsiteY2"/>
                </a:cxn>
                <a:cxn ang="0">
                  <a:pos x="connsiteX3" y="connsiteY3"/>
                </a:cxn>
              </a:cxnLst>
              <a:rect l="l" t="t" r="r" b="b"/>
              <a:pathLst>
                <a:path w="2705294" h="1255629">
                  <a:moveTo>
                    <a:pt x="0" y="0"/>
                  </a:moveTo>
                  <a:lnTo>
                    <a:pt x="2705294" y="0"/>
                  </a:lnTo>
                  <a:cubicBezTo>
                    <a:pt x="2705294" y="693465"/>
                    <a:pt x="2099693" y="1255629"/>
                    <a:pt x="1352647" y="1255629"/>
                  </a:cubicBezTo>
                  <a:cubicBezTo>
                    <a:pt x="605601" y="1255629"/>
                    <a:pt x="0" y="693465"/>
                    <a:pt x="0" y="0"/>
                  </a:cubicBez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33039"/>
              <a:endParaRPr lang="fr-FR" sz="1246" dirty="0">
                <a:solidFill>
                  <a:srgbClr val="FFFFFF"/>
                </a:solidFill>
              </a:endParaRPr>
            </a:p>
          </p:txBody>
        </p:sp>
        <p:sp>
          <p:nvSpPr>
            <p:cNvPr id="23" name="ZoneTexte 22">
              <a:extLst>
                <a:ext uri="{FF2B5EF4-FFF2-40B4-BE49-F238E27FC236}">
                  <a16:creationId xmlns:a16="http://schemas.microsoft.com/office/drawing/2014/main" id="{40706581-BAAE-44E6-9871-689DE0F3ED03}"/>
                </a:ext>
              </a:extLst>
            </p:cNvPr>
            <p:cNvSpPr txBox="1"/>
            <p:nvPr/>
          </p:nvSpPr>
          <p:spPr>
            <a:xfrm rot="16200000">
              <a:off x="4834943" y="1034135"/>
              <a:ext cx="1375976" cy="750035"/>
            </a:xfrm>
            <a:prstGeom prst="rect">
              <a:avLst/>
            </a:prstGeom>
            <a:noFill/>
          </p:spPr>
          <p:txBody>
            <a:bodyPr wrap="square" rtlCol="0">
              <a:spAutoFit/>
            </a:bodyPr>
            <a:lstStyle/>
            <a:p>
              <a:pPr algn="ctr"/>
              <a:r>
                <a:rPr lang="fr-FR" sz="1200" b="1" dirty="0">
                  <a:solidFill>
                    <a:schemeClr val="bg1"/>
                  </a:solidFill>
                </a:rPr>
                <a:t>PLUS-VALUES PÉDAGOGIQUES DES TRAVAUX</a:t>
              </a:r>
            </a:p>
          </p:txBody>
        </p:sp>
      </p:grpSp>
      <p:sp>
        <p:nvSpPr>
          <p:cNvPr id="2" name="Titre 1">
            <a:extLst>
              <a:ext uri="{FF2B5EF4-FFF2-40B4-BE49-F238E27FC236}">
                <a16:creationId xmlns:a16="http://schemas.microsoft.com/office/drawing/2014/main" id="{D7CF7AC6-B026-4BD7-A3DB-A93AA2C52F76}"/>
              </a:ext>
            </a:extLst>
          </p:cNvPr>
          <p:cNvSpPr>
            <a:spLocks noGrp="1"/>
          </p:cNvSpPr>
          <p:nvPr>
            <p:ph type="title"/>
          </p:nvPr>
        </p:nvSpPr>
        <p:spPr/>
        <p:txBody>
          <a:bodyPr/>
          <a:lstStyle/>
          <a:p>
            <a:endParaRPr lang="fr-FR">
              <a:latin typeface="+mn-lt"/>
            </a:endParaRPr>
          </a:p>
        </p:txBody>
      </p:sp>
      <p:sp>
        <p:nvSpPr>
          <p:cNvPr id="7" name="Rectangle 6">
            <a:extLst>
              <a:ext uri="{FF2B5EF4-FFF2-40B4-BE49-F238E27FC236}">
                <a16:creationId xmlns:a16="http://schemas.microsoft.com/office/drawing/2014/main" id="{021D6664-9FE1-4D39-BC7B-6E7D2D38FEDC}"/>
              </a:ext>
            </a:extLst>
          </p:cNvPr>
          <p:cNvSpPr/>
          <p:nvPr/>
        </p:nvSpPr>
        <p:spPr>
          <a:xfrm>
            <a:off x="0" y="0"/>
            <a:ext cx="12192000" cy="9224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fr-FR" sz="1246">
              <a:solidFill>
                <a:srgbClr val="FFFFFF"/>
              </a:solidFill>
            </a:endParaRPr>
          </a:p>
        </p:txBody>
      </p:sp>
      <p:pic>
        <p:nvPicPr>
          <p:cNvPr id="8" name="Image 7">
            <a:extLst>
              <a:ext uri="{FF2B5EF4-FFF2-40B4-BE49-F238E27FC236}">
                <a16:creationId xmlns:a16="http://schemas.microsoft.com/office/drawing/2014/main" id="{57C4C5EA-97D2-47ED-8592-04E7E5F933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59" y="5384359"/>
            <a:ext cx="2922261" cy="2065909"/>
          </a:xfrm>
          <a:prstGeom prst="rect">
            <a:avLst/>
          </a:prstGeom>
        </p:spPr>
      </p:pic>
      <p:sp>
        <p:nvSpPr>
          <p:cNvPr id="20" name="ZoneTexte 19">
            <a:extLst>
              <a:ext uri="{FF2B5EF4-FFF2-40B4-BE49-F238E27FC236}">
                <a16:creationId xmlns:a16="http://schemas.microsoft.com/office/drawing/2014/main" id="{247F13C6-EC7D-48A5-B707-0881196D49DC}"/>
              </a:ext>
            </a:extLst>
          </p:cNvPr>
          <p:cNvSpPr txBox="1"/>
          <p:nvPr/>
        </p:nvSpPr>
        <p:spPr>
          <a:xfrm>
            <a:off x="112119" y="1305280"/>
            <a:ext cx="9684594" cy="307777"/>
          </a:xfrm>
          <a:prstGeom prst="rect">
            <a:avLst/>
          </a:prstGeom>
          <a:noFill/>
        </p:spPr>
        <p:txBody>
          <a:bodyPr wrap="square" rtlCol="0">
            <a:spAutoFit/>
          </a:bodyPr>
          <a:lstStyle/>
          <a:p>
            <a:pPr defTabSz="633039"/>
            <a:r>
              <a:rPr lang="fr-FR" sz="1400" b="1" dirty="0">
                <a:solidFill>
                  <a:schemeClr val="accent1">
                    <a:lumMod val="75000"/>
                    <a:lumOff val="25000"/>
                  </a:schemeClr>
                </a:solidFill>
                <a:latin typeface="Arial Black" panose="020B0A04020102020204" pitchFamily="34" charset="0"/>
              </a:rPr>
              <a:t>PLUS-VALUES PÉDAGOGIQUES DES TRAVAUX :</a:t>
            </a:r>
          </a:p>
        </p:txBody>
      </p:sp>
      <p:sp>
        <p:nvSpPr>
          <p:cNvPr id="31" name="Rectangle 30">
            <a:extLst>
              <a:ext uri="{FF2B5EF4-FFF2-40B4-BE49-F238E27FC236}">
                <a16:creationId xmlns:a16="http://schemas.microsoft.com/office/drawing/2014/main" id="{B9FE95D2-5C2C-45FE-8DBB-AF968E3E5FD1}"/>
              </a:ext>
            </a:extLst>
          </p:cNvPr>
          <p:cNvSpPr/>
          <p:nvPr/>
        </p:nvSpPr>
        <p:spPr>
          <a:xfrm>
            <a:off x="240000" y="1857224"/>
            <a:ext cx="10185398" cy="3850300"/>
          </a:xfrm>
          <a:prstGeom prst="rect">
            <a:avLst/>
          </a:prstGeom>
          <a:solidFill>
            <a:schemeClr val="bg1"/>
          </a:solidFill>
          <a:ln w="1270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lvl="0" defTabSz="633039" fontAlgn="base"/>
            <a:r>
              <a:rPr lang="fr-FR" sz="1400" dirty="0">
                <a:solidFill>
                  <a:schemeClr val="tx1"/>
                </a:solidFill>
              </a:rPr>
              <a:t>Projet pluridisciplinaire </a:t>
            </a:r>
          </a:p>
          <a:p>
            <a:pPr lvl="0" defTabSz="633039" fontAlgn="base"/>
            <a:endParaRPr lang="fr-FR" sz="1400" dirty="0">
              <a:solidFill>
                <a:schemeClr val="tx1"/>
              </a:solidFill>
            </a:endParaRPr>
          </a:p>
          <a:p>
            <a:pPr lvl="0" defTabSz="633039" fontAlgn="base"/>
            <a:r>
              <a:rPr lang="fr-FR" sz="1400" dirty="0">
                <a:solidFill>
                  <a:schemeClr val="tx1"/>
                </a:solidFill>
              </a:rPr>
              <a:t>Qui ce projette parfaitement dans le projet de première</a:t>
            </a:r>
          </a:p>
          <a:p>
            <a:pPr lvl="0" defTabSz="633039" fontAlgn="base"/>
            <a:endParaRPr lang="fr-FR" sz="1400" dirty="0">
              <a:solidFill>
                <a:schemeClr val="tx1"/>
              </a:solidFill>
            </a:endParaRPr>
          </a:p>
          <a:p>
            <a:pPr lvl="0" defTabSz="633039" fontAlgn="base"/>
            <a:r>
              <a:rPr lang="fr-FR" sz="1400" dirty="0">
                <a:solidFill>
                  <a:schemeClr val="tx1"/>
                </a:solidFill>
              </a:rPr>
              <a:t>Il met en œuvre une partie opérative avec prédominance mécanique intégration des différentes partie électronique</a:t>
            </a:r>
          </a:p>
          <a:p>
            <a:pPr lvl="0" defTabSz="633039" fontAlgn="base"/>
            <a:endParaRPr lang="fr-FR" sz="1400" dirty="0">
              <a:solidFill>
                <a:schemeClr val="tx1"/>
              </a:solidFill>
            </a:endParaRPr>
          </a:p>
          <a:p>
            <a:pPr lvl="0" defTabSz="633039" fontAlgn="base"/>
            <a:r>
              <a:rPr lang="fr-FR" sz="1400" dirty="0">
                <a:solidFill>
                  <a:schemeClr val="tx1"/>
                </a:solidFill>
              </a:rPr>
              <a:t>Une partie Energie avec la consommation ainsi que la gestion de la batterie</a:t>
            </a:r>
          </a:p>
          <a:p>
            <a:pPr lvl="0" defTabSz="633039" fontAlgn="base"/>
            <a:endParaRPr lang="fr-FR" sz="1400" dirty="0">
              <a:solidFill>
                <a:schemeClr val="tx1"/>
              </a:solidFill>
            </a:endParaRPr>
          </a:p>
          <a:p>
            <a:pPr lvl="0" defTabSz="633039" fontAlgn="base"/>
            <a:r>
              <a:rPr lang="fr-FR" sz="1400" dirty="0">
                <a:solidFill>
                  <a:schemeClr val="tx1"/>
                </a:solidFill>
              </a:rPr>
              <a:t>Une partie informatique et communication avec la gestion des capteurs et l’élaboration d’un programme en python gestion des base de données gestion de trajectoire élaboration d’une IA</a:t>
            </a:r>
          </a:p>
          <a:p>
            <a:pPr lvl="0" defTabSz="633039" fontAlgn="base"/>
            <a:r>
              <a:rPr lang="fr-FR" sz="1400" dirty="0">
                <a:solidFill>
                  <a:schemeClr val="tx1"/>
                </a:solidFill>
              </a:rPr>
              <a:t>Dans le cadre de l’intelligence artificielle : Dans un premier temps, mettre en œuvre un algorithme non optimisé permettant de calculer une trajectoire à partir d’une carte d’état, ceci dans le but de comprendre les paramètres qui sont mis en œuvre. Cela sera fait de manière animée en déplaçant le personnage sur un plan 2D du magasin pour observer la convergence de l’algorithme. Dans un deuxième temps, utiliser une version optimisée de l’algorithme pour montrer son efficacité en temps réel. Le programme sera fait en langage Python.</a:t>
            </a:r>
          </a:p>
          <a:p>
            <a:pPr lvl="0" defTabSz="633039" fontAlgn="base"/>
            <a:endParaRPr lang="fr-FR" sz="1600" dirty="0">
              <a:solidFill>
                <a:schemeClr val="tx1"/>
              </a:solidFill>
            </a:endParaRPr>
          </a:p>
          <a:p>
            <a:pPr lvl="0" defTabSz="633039" fontAlgn="base"/>
            <a:endParaRPr lang="fr-FR" sz="900" dirty="0">
              <a:solidFill>
                <a:srgbClr val="000000"/>
              </a:solidFill>
              <a:highlight>
                <a:srgbClr val="FFFF00"/>
              </a:highlight>
            </a:endParaRPr>
          </a:p>
        </p:txBody>
      </p:sp>
      <p:pic>
        <p:nvPicPr>
          <p:cNvPr id="14" name="Picture 2" descr="Résultat de recherche d'images pour &quot;MENJS LOGO PNG&quot;">
            <a:extLst>
              <a:ext uri="{FF2B5EF4-FFF2-40B4-BE49-F238E27FC236}">
                <a16:creationId xmlns:a16="http://schemas.microsoft.com/office/drawing/2014/main" id="{44C3F3D5-9D82-469E-AE78-92A1B49A59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00" y="86603"/>
            <a:ext cx="729862" cy="761595"/>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DC755DB4-4887-4B07-95B1-033A68F9D6FA}"/>
              </a:ext>
            </a:extLst>
          </p:cNvPr>
          <p:cNvSpPr txBox="1"/>
          <p:nvPr/>
        </p:nvSpPr>
        <p:spPr>
          <a:xfrm>
            <a:off x="3425646" y="135050"/>
            <a:ext cx="5340709" cy="707886"/>
          </a:xfrm>
          <a:prstGeom prst="rect">
            <a:avLst/>
          </a:prstGeom>
          <a:noFill/>
        </p:spPr>
        <p:txBody>
          <a:bodyPr wrap="square" rtlCol="0">
            <a:spAutoFit/>
          </a:bodyPr>
          <a:lstStyle/>
          <a:p>
            <a:pPr algn="ctr" defTabSz="633039"/>
            <a:r>
              <a:rPr lang="fr-FR" sz="2000" b="1" dirty="0">
                <a:solidFill>
                  <a:schemeClr val="bg1"/>
                </a:solidFill>
                <a:latin typeface="Arial Black" panose="020B0A04020102020204" pitchFamily="34" charset="0"/>
              </a:rPr>
              <a:t>BILAN ACADÉMIQUE DES TRAAM </a:t>
            </a:r>
          </a:p>
          <a:p>
            <a:pPr algn="ctr" defTabSz="633039"/>
            <a:r>
              <a:rPr lang="fr-FR" sz="1200" b="1" dirty="0">
                <a:solidFill>
                  <a:schemeClr val="bg1"/>
                </a:solidFill>
                <a:latin typeface="Arial Black" panose="020B0A04020102020204" pitchFamily="34" charset="0"/>
              </a:rPr>
              <a:t>DISCIPLINE</a:t>
            </a:r>
            <a:r>
              <a:rPr lang="fr-FR" sz="2000" b="1"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393678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3026105-44EC-BE4A-8427-BCF7F0699058}"/>
              </a:ext>
            </a:extLst>
          </p:cNvPr>
          <p:cNvSpPr>
            <a:spLocks noChangeArrowheads="1"/>
          </p:cNvSpPr>
          <p:nvPr/>
        </p:nvSpPr>
        <p:spPr bwMode="auto">
          <a:xfrm>
            <a:off x="138198" y="2862213"/>
            <a:ext cx="3877056" cy="22494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p>
            <a:pPr marL="0" marR="0" lvl="0" indent="0" fontAlgn="base">
              <a:lnSpc>
                <a:spcPct val="90000"/>
              </a:lnSpc>
              <a:spcBef>
                <a:spcPct val="0"/>
              </a:spcBef>
              <a:spcAft>
                <a:spcPts val="600"/>
              </a:spcAft>
              <a:buClrTx/>
              <a:buSzTx/>
              <a:tabLst/>
            </a:pPr>
            <a:r>
              <a:rPr kumimoji="0" lang="en-US" altLang="fr-FR" sz="3200" b="1" i="0" u="none" strike="noStrike" cap="none" normalizeH="0" baseline="0" dirty="0">
                <a:ln>
                  <a:noFill/>
                </a:ln>
                <a:effectLst/>
                <a:latin typeface="+mj-lt"/>
                <a:ea typeface="+mj-ea"/>
                <a:cs typeface="+mj-cs"/>
              </a:rPr>
              <a:t>         </a:t>
            </a:r>
            <a:br>
              <a:rPr kumimoji="0" lang="en-US" altLang="fr-FR" sz="3200" b="1" i="0" u="none" strike="noStrike" cap="none" normalizeH="0" baseline="0" dirty="0">
                <a:ln>
                  <a:noFill/>
                </a:ln>
                <a:effectLst/>
                <a:latin typeface="+mj-lt"/>
                <a:ea typeface="+mj-ea"/>
                <a:cs typeface="+mj-cs"/>
              </a:rPr>
            </a:br>
            <a:endParaRPr kumimoji="0" lang="en-US" altLang="fr-FR" sz="3200" b="1" i="0" u="none" strike="noStrike" cap="none" normalizeH="0" baseline="0" dirty="0">
              <a:ln>
                <a:noFill/>
              </a:ln>
              <a:effectLst/>
              <a:latin typeface="+mj-lt"/>
              <a:ea typeface="+mj-ea"/>
              <a:cs typeface="+mj-cs"/>
            </a:endParaRPr>
          </a:p>
          <a:p>
            <a:pPr marL="0" marR="0" lvl="0" indent="0" fontAlgn="base">
              <a:lnSpc>
                <a:spcPct val="90000"/>
              </a:lnSpc>
              <a:spcBef>
                <a:spcPct val="0"/>
              </a:spcBef>
              <a:spcAft>
                <a:spcPts val="600"/>
              </a:spcAft>
              <a:buClrTx/>
              <a:buSzTx/>
              <a:tabLst/>
            </a:pPr>
            <a:r>
              <a:rPr kumimoji="0" lang="en-US" altLang="fr-FR" sz="3200" b="1" i="0" u="none" strike="noStrike" cap="none" normalizeH="0" baseline="0" dirty="0">
                <a:ln>
                  <a:noFill/>
                </a:ln>
                <a:effectLst/>
                <a:latin typeface="+mj-lt"/>
                <a:ea typeface="+mj-ea"/>
                <a:cs typeface="+mj-cs"/>
              </a:rPr>
              <a:t>Travaux </a:t>
            </a:r>
            <a:r>
              <a:rPr kumimoji="0" lang="en-US" altLang="fr-FR" sz="3200" b="1" i="0" u="none" strike="noStrike" cap="none" normalizeH="0" baseline="0" dirty="0" err="1">
                <a:ln>
                  <a:noFill/>
                </a:ln>
                <a:effectLst/>
                <a:latin typeface="+mj-lt"/>
                <a:ea typeface="+mj-ea"/>
                <a:cs typeface="+mj-cs"/>
              </a:rPr>
              <a:t>Académiques</a:t>
            </a:r>
            <a:r>
              <a:rPr kumimoji="0" lang="en-US" altLang="fr-FR" sz="3200" b="1" i="0" u="none" strike="noStrike" cap="none" normalizeH="0" baseline="0" dirty="0">
                <a:ln>
                  <a:noFill/>
                </a:ln>
                <a:effectLst/>
                <a:latin typeface="+mj-lt"/>
                <a:ea typeface="+mj-ea"/>
                <a:cs typeface="+mj-cs"/>
              </a:rPr>
              <a:t> </a:t>
            </a:r>
            <a:r>
              <a:rPr kumimoji="0" lang="en-US" altLang="fr-FR" sz="3200" b="1" i="0" u="none" strike="noStrike" cap="none" normalizeH="0" baseline="0" dirty="0" err="1">
                <a:ln>
                  <a:noFill/>
                </a:ln>
                <a:effectLst/>
                <a:latin typeface="+mj-lt"/>
                <a:ea typeface="+mj-ea"/>
                <a:cs typeface="+mj-cs"/>
              </a:rPr>
              <a:t>Mutualisés</a:t>
            </a:r>
            <a:r>
              <a:rPr kumimoji="0" lang="en-US" altLang="fr-FR" sz="3200" b="1" i="0" u="none" strike="noStrike" cap="none" normalizeH="0" baseline="0" dirty="0">
                <a:ln>
                  <a:noFill/>
                </a:ln>
                <a:effectLst/>
                <a:latin typeface="+mj-lt"/>
                <a:ea typeface="+mj-ea"/>
                <a:cs typeface="+mj-cs"/>
              </a:rPr>
              <a:t> 2021-2022</a:t>
            </a:r>
          </a:p>
          <a:p>
            <a:pPr marL="0" marR="0" lvl="0" indent="0" fontAlgn="base">
              <a:lnSpc>
                <a:spcPct val="90000"/>
              </a:lnSpc>
              <a:spcBef>
                <a:spcPct val="0"/>
              </a:spcBef>
              <a:spcAft>
                <a:spcPts val="600"/>
              </a:spcAft>
              <a:buClrTx/>
              <a:buSzTx/>
              <a:tabLst/>
            </a:pPr>
            <a:r>
              <a:rPr kumimoji="0" lang="en-US" altLang="fr-FR" sz="3200" b="1" i="0" u="none" strike="noStrike" cap="none" normalizeH="0" baseline="0" dirty="0">
                <a:ln>
                  <a:noFill/>
                </a:ln>
                <a:effectLst/>
                <a:latin typeface="+mj-lt"/>
                <a:ea typeface="+mj-ea"/>
                <a:cs typeface="+mj-cs"/>
              </a:rPr>
              <a:t>           </a:t>
            </a:r>
          </a:p>
        </p:txBody>
      </p:sp>
      <p:pic>
        <p:nvPicPr>
          <p:cNvPr id="1026" name="Picture 2">
            <a:extLst>
              <a:ext uri="{FF2B5EF4-FFF2-40B4-BE49-F238E27FC236}">
                <a16:creationId xmlns:a16="http://schemas.microsoft.com/office/drawing/2014/main" id="{B564B1BB-CCA8-D24E-84F4-DC3C601D3A5F}"/>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53328" y="-73168"/>
            <a:ext cx="5738650" cy="40600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CE9C6B7-3FFA-5445-9C5A-C7104050BE8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564379" y="59357"/>
            <a:ext cx="3539028" cy="189752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21304360-6B0A-6549-B057-FC928988BCC8}"/>
              </a:ext>
            </a:extLst>
          </p:cNvPr>
          <p:cNvPicPr>
            <a:picLocks noChangeAspect="1"/>
          </p:cNvPicPr>
          <p:nvPr/>
        </p:nvPicPr>
        <p:blipFill>
          <a:blip r:embed="rId4"/>
          <a:stretch>
            <a:fillRect/>
          </a:stretch>
        </p:blipFill>
        <p:spPr>
          <a:xfrm>
            <a:off x="5953781" y="3699843"/>
            <a:ext cx="5524500" cy="3098800"/>
          </a:xfrm>
          <a:prstGeom prst="rect">
            <a:avLst/>
          </a:prstGeom>
        </p:spPr>
      </p:pic>
      <p:sp>
        <p:nvSpPr>
          <p:cNvPr id="10" name="ZoneTexte 9">
            <a:extLst>
              <a:ext uri="{FF2B5EF4-FFF2-40B4-BE49-F238E27FC236}">
                <a16:creationId xmlns:a16="http://schemas.microsoft.com/office/drawing/2014/main" id="{C97A8815-7401-0141-BAA6-F3511AF66464}"/>
              </a:ext>
            </a:extLst>
          </p:cNvPr>
          <p:cNvSpPr txBox="1"/>
          <p:nvPr/>
        </p:nvSpPr>
        <p:spPr>
          <a:xfrm>
            <a:off x="6245322" y="2720875"/>
            <a:ext cx="4941417" cy="707886"/>
          </a:xfrm>
          <a:prstGeom prst="rect">
            <a:avLst/>
          </a:prstGeom>
          <a:noFill/>
        </p:spPr>
        <p:txBody>
          <a:bodyPr wrap="none" rtlCol="0">
            <a:spAutoFit/>
          </a:bodyPr>
          <a:lstStyle/>
          <a:p>
            <a:r>
              <a:rPr lang="fr-FR" sz="2000" b="1" dirty="0">
                <a:solidFill>
                  <a:schemeClr val="bg1"/>
                </a:solidFill>
              </a:rPr>
              <a:t>Utilisation de l’IA au service de l’être humain</a:t>
            </a:r>
          </a:p>
          <a:p>
            <a:endParaRPr lang="fr-FR" sz="2000" b="1" dirty="0">
              <a:solidFill>
                <a:schemeClr val="bg1"/>
              </a:solidFill>
            </a:endParaRPr>
          </a:p>
        </p:txBody>
      </p:sp>
    </p:spTree>
    <p:extLst>
      <p:ext uri="{BB962C8B-B14F-4D97-AF65-F5344CB8AC3E}">
        <p14:creationId xmlns:p14="http://schemas.microsoft.com/office/powerpoint/2010/main" val="53520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BFDAD5E-234D-654B-8BD2-941E1118AC51}"/>
              </a:ext>
            </a:extLst>
          </p:cNvPr>
          <p:cNvSpPr txBox="1"/>
          <p:nvPr/>
        </p:nvSpPr>
        <p:spPr>
          <a:xfrm>
            <a:off x="718630" y="1673874"/>
            <a:ext cx="10754739" cy="1015663"/>
          </a:xfrm>
          <a:prstGeom prst="rect">
            <a:avLst/>
          </a:prstGeom>
          <a:noFill/>
        </p:spPr>
        <p:txBody>
          <a:bodyPr wrap="none" rtlCol="0">
            <a:spAutoFit/>
          </a:bodyPr>
          <a:lstStyle/>
          <a:p>
            <a:r>
              <a:rPr lang="fr-FR" sz="2000" b="1" dirty="0"/>
              <a:t>Objectif opérationnel :</a:t>
            </a:r>
          </a:p>
          <a:p>
            <a:endParaRPr lang="fr-FR" sz="2000" dirty="0"/>
          </a:p>
          <a:p>
            <a:r>
              <a:rPr lang="fr-FR" sz="2000" dirty="0"/>
              <a:t>Guider une personne aveugle ou mal voyante dans un supermarché afin de l’aider à faire ses courses.</a:t>
            </a:r>
            <a:r>
              <a:rPr lang="fr-FR" sz="2000" dirty="0">
                <a:effectLst/>
              </a:rPr>
              <a:t> </a:t>
            </a:r>
            <a:endParaRPr lang="fr-FR" sz="2000" dirty="0"/>
          </a:p>
        </p:txBody>
      </p:sp>
      <p:sp>
        <p:nvSpPr>
          <p:cNvPr id="6" name="ZoneTexte 5">
            <a:extLst>
              <a:ext uri="{FF2B5EF4-FFF2-40B4-BE49-F238E27FC236}">
                <a16:creationId xmlns:a16="http://schemas.microsoft.com/office/drawing/2014/main" id="{3FD3D370-1C6A-5F42-BF79-D54A9E74D2C5}"/>
              </a:ext>
            </a:extLst>
          </p:cNvPr>
          <p:cNvSpPr txBox="1"/>
          <p:nvPr/>
        </p:nvSpPr>
        <p:spPr>
          <a:xfrm>
            <a:off x="4582886" y="3191807"/>
            <a:ext cx="5993564" cy="3354765"/>
          </a:xfrm>
          <a:prstGeom prst="rect">
            <a:avLst/>
          </a:prstGeom>
          <a:noFill/>
        </p:spPr>
        <p:txBody>
          <a:bodyPr wrap="none" rtlCol="0">
            <a:spAutoFit/>
          </a:bodyPr>
          <a:lstStyle/>
          <a:p>
            <a:pPr marL="285750" indent="-285750">
              <a:buFontTx/>
              <a:buChar char="-"/>
            </a:pPr>
            <a:r>
              <a:rPr lang="fr-FR" dirty="0"/>
              <a:t>un système de définition de trajectoire optimale de type IA</a:t>
            </a:r>
          </a:p>
          <a:p>
            <a:r>
              <a:rPr lang="fr-FR" dirty="0"/>
              <a:t>	(</a:t>
            </a:r>
            <a:r>
              <a:rPr lang="fr-FR" dirty="0" err="1"/>
              <a:t>Bourrieau</a:t>
            </a:r>
            <a:r>
              <a:rPr lang="fr-FR" dirty="0"/>
              <a:t> Alexandre Lycée François 1</a:t>
            </a:r>
            <a:r>
              <a:rPr lang="fr-FR" baseline="30000" dirty="0"/>
              <a:t>er</a:t>
            </a:r>
            <a:r>
              <a:rPr lang="fr-FR" dirty="0"/>
              <a:t>)</a:t>
            </a:r>
          </a:p>
          <a:p>
            <a:endParaRPr lang="fr-FR" sz="800" dirty="0"/>
          </a:p>
          <a:p>
            <a:pPr marL="285750" indent="-285750">
              <a:buFontTx/>
              <a:buChar char="-"/>
            </a:pPr>
            <a:r>
              <a:rPr lang="fr-FR" dirty="0"/>
              <a:t>un dispositif de synthèse et de reconnaissance vocale</a:t>
            </a:r>
          </a:p>
          <a:p>
            <a:pPr lvl="1"/>
            <a:r>
              <a:rPr lang="fr-FR" dirty="0"/>
              <a:t>	(Poher Thomas Lycée de Cachan)</a:t>
            </a:r>
          </a:p>
          <a:p>
            <a:endParaRPr lang="fr-FR" sz="800" dirty="0"/>
          </a:p>
          <a:p>
            <a:pPr marL="285750" indent="-285750">
              <a:buFontTx/>
              <a:buChar char="-"/>
            </a:pPr>
            <a:r>
              <a:rPr lang="fr-FR" dirty="0"/>
              <a:t>un dispositif de reconnaissance de code barre</a:t>
            </a:r>
          </a:p>
          <a:p>
            <a:r>
              <a:rPr lang="fr-FR" dirty="0"/>
              <a:t>	(</a:t>
            </a:r>
            <a:r>
              <a:rPr lang="fr-FR" dirty="0" err="1"/>
              <a:t>Franzinzti</a:t>
            </a:r>
            <a:r>
              <a:rPr lang="fr-FR" dirty="0"/>
              <a:t> Thibault Lycée de Cachan)</a:t>
            </a:r>
          </a:p>
          <a:p>
            <a:pPr marL="285750" indent="-285750">
              <a:buFontTx/>
              <a:buChar char="-"/>
            </a:pPr>
            <a:endParaRPr lang="fr-FR" sz="800" dirty="0"/>
          </a:p>
          <a:p>
            <a:pPr marL="285750" indent="-285750">
              <a:buFontTx/>
              <a:buChar char="-"/>
            </a:pPr>
            <a:r>
              <a:rPr lang="fr-FR" dirty="0"/>
              <a:t>Un dispositif de reconnaissance d’obstacle</a:t>
            </a:r>
          </a:p>
          <a:p>
            <a:r>
              <a:rPr lang="fr-FR" dirty="0"/>
              <a:t>	(Gaillac Romain Lycée de Cachan)</a:t>
            </a:r>
          </a:p>
          <a:p>
            <a:endParaRPr lang="fr-FR" sz="800" dirty="0"/>
          </a:p>
          <a:p>
            <a:pPr marL="285750" indent="-285750">
              <a:buFontTx/>
              <a:buChar char="-"/>
            </a:pPr>
            <a:r>
              <a:rPr lang="fr-FR" dirty="0"/>
              <a:t>Gestion de l’énergie et guidage</a:t>
            </a:r>
          </a:p>
          <a:p>
            <a:r>
              <a:rPr lang="fr-FR" dirty="0"/>
              <a:t>	(</a:t>
            </a:r>
            <a:r>
              <a:rPr lang="fr-FR" dirty="0" err="1"/>
              <a:t>Masmoudi</a:t>
            </a:r>
            <a:r>
              <a:rPr lang="fr-FR" dirty="0"/>
              <a:t> </a:t>
            </a:r>
            <a:r>
              <a:rPr lang="fr-FR" dirty="0" err="1"/>
              <a:t>Moez</a:t>
            </a:r>
            <a:r>
              <a:rPr lang="fr-FR" dirty="0"/>
              <a:t> Lycée Evariste Galois)</a:t>
            </a:r>
          </a:p>
        </p:txBody>
      </p:sp>
      <p:pic>
        <p:nvPicPr>
          <p:cNvPr id="7" name="Image 6" descr="Une image contenant personne, intérieur&#10;&#10;Description générée automatiquement">
            <a:extLst>
              <a:ext uri="{FF2B5EF4-FFF2-40B4-BE49-F238E27FC236}">
                <a16:creationId xmlns:a16="http://schemas.microsoft.com/office/drawing/2014/main" id="{EBA4B31B-F31B-1DA9-C7AB-55A81EA42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29" y="2735512"/>
            <a:ext cx="2993400" cy="3991200"/>
          </a:xfrm>
          <a:prstGeom prst="rect">
            <a:avLst/>
          </a:prstGeom>
        </p:spPr>
      </p:pic>
    </p:spTree>
    <p:extLst>
      <p:ext uri="{BB962C8B-B14F-4D97-AF65-F5344CB8AC3E}">
        <p14:creationId xmlns:p14="http://schemas.microsoft.com/office/powerpoint/2010/main" val="294351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5CF94DA0-F7C9-E941-9DFC-3DDD1919B965}"/>
              </a:ext>
            </a:extLst>
          </p:cNvPr>
          <p:cNvSpPr txBox="1"/>
          <p:nvPr/>
        </p:nvSpPr>
        <p:spPr>
          <a:xfrm>
            <a:off x="2780972" y="1588437"/>
            <a:ext cx="8965963" cy="3477875"/>
          </a:xfrm>
          <a:prstGeom prst="rect">
            <a:avLst/>
          </a:prstGeom>
          <a:noFill/>
        </p:spPr>
        <p:txBody>
          <a:bodyPr wrap="square" rtlCol="0">
            <a:spAutoFit/>
          </a:bodyPr>
          <a:lstStyle/>
          <a:p>
            <a:r>
              <a:rPr lang="fr-FR" sz="2000" b="1" dirty="0"/>
              <a:t>Eléments identifiés comme étant prérequis pour mener à bien le projet </a:t>
            </a:r>
            <a:r>
              <a:rPr lang="fr-FR" sz="2000" dirty="0"/>
              <a:t>:</a:t>
            </a:r>
          </a:p>
          <a:p>
            <a:endParaRPr lang="fr-FR" sz="2000" dirty="0"/>
          </a:p>
          <a:p>
            <a:pPr marL="285750" indent="-285750">
              <a:buFontTx/>
              <a:buChar char="-"/>
            </a:pPr>
            <a:r>
              <a:rPr lang="fr-FR" sz="2000" dirty="0"/>
              <a:t>Un plan numérique du magasin détaillant la localisation des produits dans l’établissement ainsi qu’au sein des rayons</a:t>
            </a:r>
          </a:p>
          <a:p>
            <a:endParaRPr lang="fr-FR" sz="2000" dirty="0"/>
          </a:p>
          <a:p>
            <a:r>
              <a:rPr lang="fr-FR" sz="2000" dirty="0"/>
              <a:t>-    La liste des produits disponibles dans le magasin ainsi que leurs caractéristiques (prix, quantité…)</a:t>
            </a:r>
          </a:p>
          <a:p>
            <a:endParaRPr lang="fr-FR" sz="2000" dirty="0"/>
          </a:p>
          <a:p>
            <a:r>
              <a:rPr lang="fr-FR" sz="2000" dirty="0"/>
              <a:t>-    Une liste de course « Test »</a:t>
            </a:r>
          </a:p>
          <a:p>
            <a:endParaRPr lang="fr-FR" sz="2000" dirty="0"/>
          </a:p>
          <a:p>
            <a:pPr marL="285750" indent="-285750">
              <a:buFontTx/>
              <a:buChar char="-"/>
            </a:pPr>
            <a:r>
              <a:rPr lang="fr-FR" sz="2000" dirty="0"/>
              <a:t>Accéléromètre position en temps réel </a:t>
            </a:r>
          </a:p>
        </p:txBody>
      </p:sp>
      <p:pic>
        <p:nvPicPr>
          <p:cNvPr id="14" name="Image 13" descr="Une image contenant personne&#10;&#10;Description générée automatiquement">
            <a:extLst>
              <a:ext uri="{FF2B5EF4-FFF2-40B4-BE49-F238E27FC236}">
                <a16:creationId xmlns:a16="http://schemas.microsoft.com/office/drawing/2014/main" id="{13F93F85-A33C-2E4C-575C-0DC375AD1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43" y="1588437"/>
            <a:ext cx="2012129" cy="4500246"/>
          </a:xfrm>
          <a:prstGeom prst="rect">
            <a:avLst/>
          </a:prstGeom>
        </p:spPr>
      </p:pic>
    </p:spTree>
    <p:extLst>
      <p:ext uri="{BB962C8B-B14F-4D97-AF65-F5344CB8AC3E}">
        <p14:creationId xmlns:p14="http://schemas.microsoft.com/office/powerpoint/2010/main" val="424145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E02B9CD-5252-9647-B157-D06E4BE27F01}"/>
              </a:ext>
            </a:extLst>
          </p:cNvPr>
          <p:cNvSpPr/>
          <p:nvPr/>
        </p:nvSpPr>
        <p:spPr>
          <a:xfrm>
            <a:off x="2147888" y="881725"/>
            <a:ext cx="8967788" cy="5637441"/>
          </a:xfrm>
          <a:prstGeom prst="rect">
            <a:avLst/>
          </a:prstGeom>
        </p:spPr>
        <p:txBody>
          <a:bodyPr wrap="square">
            <a:spAutoFit/>
          </a:bodyPr>
          <a:lstStyle/>
          <a:p>
            <a:pPr algn="ctr"/>
            <a:r>
              <a:rPr lang="fr-FR" sz="4200" b="0" i="0" u="none" strike="noStrike" dirty="0">
                <a:effectLst/>
                <a:latin typeface="Century Gothic" panose="020B0502020202020204" pitchFamily="34" charset="0"/>
              </a:rPr>
              <a:t>Synthèse vocale</a:t>
            </a:r>
            <a:endParaRPr lang="fr-FR" b="0" i="0" u="none" strike="noStrike" dirty="0">
              <a:effectLst/>
            </a:endParaRPr>
          </a:p>
          <a:p>
            <a:pPr fontAlgn="base"/>
            <a:br>
              <a:rPr lang="fr-FR" b="0" i="0" u="none" strike="noStrike" dirty="0">
                <a:effectLst/>
              </a:rPr>
            </a:br>
            <a:r>
              <a:rPr lang="fr-FR" sz="2000" b="1" i="0" u="none" strike="noStrike" dirty="0">
                <a:effectLst/>
                <a:latin typeface="Century Gothic" panose="020B0502020202020204" pitchFamily="34" charset="0"/>
              </a:rPr>
              <a:t>Situation traitée:</a:t>
            </a:r>
            <a:endParaRPr lang="fr-FR" sz="1600" b="1" i="0" u="none" strike="noStrike" dirty="0">
              <a:effectLst/>
              <a:latin typeface="Noto Sans Symbols"/>
            </a:endParaRPr>
          </a:p>
          <a:p>
            <a:pPr marL="742950" lvl="1" indent="-285750" fontAlgn="base">
              <a:spcBef>
                <a:spcPts val="1000"/>
              </a:spcBef>
              <a:buFont typeface="Arial" panose="020B0604020202020204" pitchFamily="34" charset="0"/>
              <a:buChar char="•"/>
            </a:pPr>
            <a:r>
              <a:rPr lang="fr-FR" sz="1900" b="0" i="0" u="none" strike="noStrike" dirty="0">
                <a:effectLst/>
                <a:latin typeface="Century Gothic" panose="020B0502020202020204" pitchFamily="34" charset="0"/>
              </a:rPr>
              <a:t>Arrivé devant le produit la personne le manipule jusqu’à ce qu’il soit détecté par le système. </a:t>
            </a:r>
            <a:endParaRPr lang="fr-FR" sz="1520" b="0" i="0" u="none" strike="noStrike" dirty="0">
              <a:effectLst/>
              <a:latin typeface="Noto Sans Symbols"/>
            </a:endParaRPr>
          </a:p>
          <a:p>
            <a:pPr marL="742950" lvl="1" indent="-285750" fontAlgn="base">
              <a:spcBef>
                <a:spcPts val="1000"/>
              </a:spcBef>
              <a:buFont typeface="Arial" panose="020B0604020202020204" pitchFamily="34" charset="0"/>
              <a:buChar char="•"/>
            </a:pPr>
            <a:r>
              <a:rPr lang="fr-FR" sz="1900" b="0" i="0" u="none" strike="noStrike" dirty="0">
                <a:effectLst/>
                <a:latin typeface="Century Gothic" panose="020B0502020202020204" pitchFamily="34" charset="0"/>
              </a:rPr>
              <a:t>La synthèse vocale fait alors état des caractéristiques du produit, puis questionne l’utilisateur sur son choix de prendre ou non le produit. </a:t>
            </a:r>
            <a:endParaRPr lang="fr-FR" sz="1520" b="0" i="0" u="none" strike="noStrike" dirty="0">
              <a:effectLst/>
              <a:latin typeface="Noto Sans Symbols"/>
            </a:endParaRPr>
          </a:p>
          <a:p>
            <a:pPr marL="742950" lvl="1" indent="-285750" fontAlgn="base">
              <a:spcBef>
                <a:spcPts val="1000"/>
              </a:spcBef>
              <a:buFont typeface="Arial" panose="020B0604020202020204" pitchFamily="34" charset="0"/>
              <a:buChar char="•"/>
            </a:pPr>
            <a:r>
              <a:rPr lang="fr-FR" sz="1900" b="0" i="0" u="none" strike="noStrike" dirty="0">
                <a:effectLst/>
                <a:latin typeface="Century Gothic" panose="020B0502020202020204" pitchFamily="34" charset="0"/>
              </a:rPr>
              <a:t>En fonction, la synthèse vocale indique le produit suivant de la liste ou un équivalent au produit non choisi.</a:t>
            </a:r>
            <a:endParaRPr lang="fr-FR" sz="1520" b="0" i="0" u="none" strike="noStrike" dirty="0">
              <a:effectLst/>
              <a:latin typeface="Noto Sans Symbols"/>
            </a:endParaRPr>
          </a:p>
          <a:p>
            <a:pPr fontAlgn="base">
              <a:spcBef>
                <a:spcPts val="1000"/>
              </a:spcBef>
            </a:pPr>
            <a:br>
              <a:rPr lang="fr-FR" b="0" i="0" u="none" strike="noStrike" dirty="0">
                <a:effectLst/>
              </a:rPr>
            </a:br>
            <a:r>
              <a:rPr lang="fr-FR" sz="2000" b="1" i="0" u="none" strike="noStrike" dirty="0">
                <a:effectLst/>
                <a:latin typeface="Century Gothic" panose="020B0502020202020204" pitchFamily="34" charset="0"/>
              </a:rPr>
              <a:t>Fonction traitée:</a:t>
            </a:r>
            <a:r>
              <a:rPr lang="fr-FR" sz="2000" b="0" i="0" u="none" strike="noStrike" dirty="0">
                <a:effectLst/>
                <a:latin typeface="Century Gothic" panose="020B0502020202020204" pitchFamily="34" charset="0"/>
              </a:rPr>
              <a:t> </a:t>
            </a:r>
            <a:r>
              <a:rPr lang="fr-FR" sz="2100" b="0" i="0" u="none" strike="noStrike" dirty="0">
                <a:effectLst/>
                <a:latin typeface="Century Gothic" panose="020B0502020202020204" pitchFamily="34" charset="0"/>
              </a:rPr>
              <a:t>Lire une base de donnée de façon intelligible des mots et les transmettre via des écouteurs.</a:t>
            </a:r>
            <a:endParaRPr lang="fr-FR" sz="1600" b="1" i="0" u="none" strike="noStrike" dirty="0">
              <a:effectLst/>
              <a:latin typeface="Noto Sans Symbols"/>
            </a:endParaRPr>
          </a:p>
          <a:p>
            <a:br>
              <a:rPr lang="fr-FR" b="0" i="0" u="none" strike="noStrike" dirty="0">
                <a:effectLst/>
              </a:rPr>
            </a:br>
            <a:br>
              <a:rPr lang="fr-FR" dirty="0"/>
            </a:br>
            <a:endParaRPr lang="fr-FR" dirty="0"/>
          </a:p>
        </p:txBody>
      </p:sp>
      <p:pic>
        <p:nvPicPr>
          <p:cNvPr id="7" name="Image 6">
            <a:extLst>
              <a:ext uri="{FF2B5EF4-FFF2-40B4-BE49-F238E27FC236}">
                <a16:creationId xmlns:a16="http://schemas.microsoft.com/office/drawing/2014/main" id="{DDD1CD71-5F76-EA47-B737-490F40E1D68E}"/>
              </a:ext>
            </a:extLst>
          </p:cNvPr>
          <p:cNvPicPr>
            <a:picLocks noChangeAspect="1"/>
          </p:cNvPicPr>
          <p:nvPr/>
        </p:nvPicPr>
        <p:blipFill>
          <a:blip r:embed="rId4" cstate="screen">
            <a:clrChange>
              <a:clrFrom>
                <a:srgbClr val="F6F6F6"/>
              </a:clrFrom>
              <a:clrTo>
                <a:srgbClr val="F6F6F6">
                  <a:alpha val="0"/>
                </a:srgbClr>
              </a:clrTo>
            </a:clrChange>
            <a:extLst>
              <a:ext uri="{28A0092B-C50C-407E-A947-70E740481C1C}">
                <a14:useLocalDpi xmlns:a14="http://schemas.microsoft.com/office/drawing/2010/main"/>
              </a:ext>
            </a:extLst>
          </a:blip>
          <a:stretch>
            <a:fillRect/>
          </a:stretch>
        </p:blipFill>
        <p:spPr>
          <a:xfrm>
            <a:off x="0" y="4974562"/>
            <a:ext cx="2218256" cy="2003425"/>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837D5993-619D-A349-95A4-7156400701BC}"/>
              </a:ext>
            </a:extLst>
          </p:cNvPr>
          <p:cNvPicPr>
            <a:picLocks noChangeAspect="1"/>
          </p:cNvPicPr>
          <p:nvPr/>
        </p:nvPicPr>
        <p:blipFill>
          <a:blip r:embed="rId5"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0" y="2943224"/>
            <a:ext cx="2739644" cy="1487541"/>
          </a:xfrm>
          <a:prstGeom prst="rect">
            <a:avLst/>
          </a:prstGeom>
        </p:spPr>
      </p:pic>
    </p:spTree>
    <p:extLst>
      <p:ext uri="{BB962C8B-B14F-4D97-AF65-F5344CB8AC3E}">
        <p14:creationId xmlns:p14="http://schemas.microsoft.com/office/powerpoint/2010/main" val="3388948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1F58EA-D283-5348-97AB-87CDFBEFCD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307" y="-578916"/>
            <a:ext cx="4132116" cy="2921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EA688931-217A-9E40-94F7-E592E51343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0404" y="21921"/>
            <a:ext cx="2346195" cy="125796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DDD1CD71-5F76-EA47-B737-490F40E1D68E}"/>
              </a:ext>
            </a:extLst>
          </p:cNvPr>
          <p:cNvPicPr>
            <a:picLocks noChangeAspect="1"/>
          </p:cNvPicPr>
          <p:nvPr/>
        </p:nvPicPr>
        <p:blipFill>
          <a:blip r:embed="rId4" cstate="screen">
            <a:clrChange>
              <a:clrFrom>
                <a:srgbClr val="F6F6F6"/>
              </a:clrFrom>
              <a:clrTo>
                <a:srgbClr val="F6F6F6">
                  <a:alpha val="0"/>
                </a:srgbClr>
              </a:clrTo>
            </a:clrChange>
            <a:extLst>
              <a:ext uri="{28A0092B-C50C-407E-A947-70E740481C1C}">
                <a14:useLocalDpi xmlns:a14="http://schemas.microsoft.com/office/drawing/2010/main"/>
              </a:ext>
            </a:extLst>
          </a:blip>
          <a:stretch>
            <a:fillRect/>
          </a:stretch>
        </p:blipFill>
        <p:spPr>
          <a:xfrm>
            <a:off x="814387" y="5148448"/>
            <a:ext cx="2218256" cy="2003425"/>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837D5993-619D-A349-95A4-7156400701BC}"/>
              </a:ext>
            </a:extLst>
          </p:cNvPr>
          <p:cNvPicPr>
            <a:picLocks noChangeAspect="1"/>
          </p:cNvPicPr>
          <p:nvPr/>
        </p:nvPicPr>
        <p:blipFill>
          <a:blip r:embed="rId5"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0" y="3660907"/>
            <a:ext cx="2739644" cy="1487541"/>
          </a:xfrm>
          <a:prstGeom prst="rect">
            <a:avLst/>
          </a:prstGeom>
        </p:spPr>
      </p:pic>
      <p:sp>
        <p:nvSpPr>
          <p:cNvPr id="2" name="Rectangle 1">
            <a:extLst>
              <a:ext uri="{FF2B5EF4-FFF2-40B4-BE49-F238E27FC236}">
                <a16:creationId xmlns:a16="http://schemas.microsoft.com/office/drawing/2014/main" id="{8E1F5E22-4482-5D4E-97CE-A30A0848774F}"/>
              </a:ext>
            </a:extLst>
          </p:cNvPr>
          <p:cNvSpPr/>
          <p:nvPr/>
        </p:nvSpPr>
        <p:spPr>
          <a:xfrm>
            <a:off x="3032643" y="1352527"/>
            <a:ext cx="8567738" cy="5114221"/>
          </a:xfrm>
          <a:prstGeom prst="rect">
            <a:avLst/>
          </a:prstGeom>
        </p:spPr>
        <p:txBody>
          <a:bodyPr wrap="square">
            <a:spAutoFit/>
          </a:bodyPr>
          <a:lstStyle/>
          <a:p>
            <a:r>
              <a:rPr lang="fr-FR" b="1" i="0" u="none" strike="noStrike" dirty="0">
                <a:effectLst/>
                <a:latin typeface="Century Gothic" panose="020B0502020202020204" pitchFamily="34" charset="0"/>
              </a:rPr>
              <a:t>Contexte défini</a:t>
            </a:r>
            <a:endParaRPr lang="fr-FR" b="1" i="0" u="none" strike="noStrike" dirty="0">
              <a:effectLst/>
            </a:endParaRPr>
          </a:p>
          <a:p>
            <a:pPr fontAlgn="base"/>
            <a:br>
              <a:rPr lang="fr-FR" b="0" i="0" u="none" strike="noStrike" dirty="0">
                <a:effectLst/>
              </a:rPr>
            </a:br>
            <a:r>
              <a:rPr lang="fr-FR" sz="2000" b="1" i="0" u="none" strike="noStrike" dirty="0">
                <a:effectLst/>
                <a:latin typeface="Century Gothic" panose="020B0502020202020204" pitchFamily="34" charset="0"/>
              </a:rPr>
              <a:t>Prérequis: </a:t>
            </a:r>
            <a:r>
              <a:rPr lang="fr-FR" sz="2000" b="0" i="0" u="none" strike="noStrike" dirty="0">
                <a:effectLst/>
                <a:latin typeface="Century Gothic" panose="020B0502020202020204" pitchFamily="34" charset="0"/>
              </a:rPr>
              <a:t>Une BDD doit contenir:</a:t>
            </a:r>
            <a:endParaRPr lang="fr-FR" sz="1600" b="1" i="0" u="none" strike="noStrike" dirty="0">
              <a:effectLst/>
              <a:latin typeface="Noto Sans Symbols"/>
            </a:endParaRPr>
          </a:p>
          <a:p>
            <a:pPr marL="742950" lvl="1" indent="-285750" fontAlgn="base">
              <a:spcBef>
                <a:spcPts val="1000"/>
              </a:spcBef>
              <a:buFont typeface="Arial" panose="020B0604020202020204" pitchFamily="34" charset="0"/>
              <a:buChar char="•"/>
            </a:pPr>
            <a:r>
              <a:rPr lang="fr-FR" dirty="0">
                <a:latin typeface="Century Gothic" panose="020B0502020202020204" pitchFamily="34" charset="0"/>
              </a:rPr>
              <a:t>Une liste de course.</a:t>
            </a:r>
            <a:endParaRPr lang="fr-FR" sz="1440" b="0" i="0" u="none" strike="noStrike" dirty="0">
              <a:effectLst/>
              <a:latin typeface="Noto Sans Symbols"/>
            </a:endParaRPr>
          </a:p>
          <a:p>
            <a:pPr marL="742950" lvl="1" indent="-285750" fontAlgn="base">
              <a:spcBef>
                <a:spcPts val="1000"/>
              </a:spcBef>
              <a:buFont typeface="Arial" panose="020B0604020202020204" pitchFamily="34" charset="0"/>
              <a:buChar char="•"/>
            </a:pPr>
            <a:r>
              <a:rPr lang="fr-FR" dirty="0">
                <a:latin typeface="Century Gothic" panose="020B0502020202020204" pitchFamily="34" charset="0"/>
              </a:rPr>
              <a:t>Les caractéristiques nutritives et commerciales de chaque produit de la liste.</a:t>
            </a:r>
            <a:endParaRPr lang="fr-FR" sz="1440" b="0" i="0" u="none" strike="noStrike" dirty="0">
              <a:effectLst/>
              <a:latin typeface="Noto Sans Symbols"/>
            </a:endParaRPr>
          </a:p>
          <a:p>
            <a:pPr fontAlgn="base">
              <a:spcBef>
                <a:spcPts val="1000"/>
              </a:spcBef>
            </a:pPr>
            <a:br>
              <a:rPr lang="fr-FR" b="0" i="0" u="none" strike="noStrike" dirty="0">
                <a:effectLst/>
              </a:rPr>
            </a:br>
            <a:r>
              <a:rPr lang="fr-FR" sz="2000" b="1" i="0" u="none" strike="noStrike" dirty="0">
                <a:effectLst/>
                <a:latin typeface="Century Gothic" panose="020B0502020202020204" pitchFamily="34" charset="0"/>
              </a:rPr>
              <a:t>Schéma organisationnel:</a:t>
            </a:r>
            <a:endParaRPr lang="fr-FR" sz="1600" b="1" i="0" u="none" strike="noStrike" dirty="0">
              <a:effectLst/>
              <a:latin typeface="Noto Sans Symbols"/>
            </a:endParaRPr>
          </a:p>
          <a:p>
            <a:pPr marL="742950" lvl="1" indent="-285750" fontAlgn="base">
              <a:spcBef>
                <a:spcPts val="1000"/>
              </a:spcBef>
              <a:buFont typeface="Arial" panose="020B0604020202020204" pitchFamily="34" charset="0"/>
              <a:buChar char="•"/>
            </a:pPr>
            <a:r>
              <a:rPr lang="fr-FR" u="sng" dirty="0">
                <a:latin typeface="Century Gothic" panose="020B0502020202020204" pitchFamily="34" charset="0"/>
              </a:rPr>
              <a:t>Une fois le premier produit identifié:</a:t>
            </a:r>
            <a:r>
              <a:rPr lang="fr-FR" dirty="0">
                <a:latin typeface="Century Gothic" panose="020B0502020202020204" pitchFamily="34" charset="0"/>
              </a:rPr>
              <a:t> Donne les caractéristiques nutritives associés au produit.</a:t>
            </a:r>
            <a:endParaRPr lang="fr-FR" sz="1440" b="0" i="0" u="none" strike="noStrike" dirty="0">
              <a:effectLst/>
              <a:latin typeface="Noto Sans Symbols"/>
            </a:endParaRPr>
          </a:p>
          <a:p>
            <a:pPr marL="742950" lvl="1" indent="-285750" fontAlgn="base">
              <a:spcBef>
                <a:spcPts val="1000"/>
              </a:spcBef>
              <a:buFont typeface="Arial" panose="020B0604020202020204" pitchFamily="34" charset="0"/>
              <a:buChar char="•"/>
            </a:pPr>
            <a:r>
              <a:rPr lang="fr-FR" u="sng" dirty="0">
                <a:latin typeface="Century Gothic" panose="020B0502020202020204" pitchFamily="34" charset="0"/>
              </a:rPr>
              <a:t>Puis pose la question:</a:t>
            </a:r>
            <a:r>
              <a:rPr lang="fr-FR" dirty="0">
                <a:latin typeface="Century Gothic" panose="020B0502020202020204" pitchFamily="34" charset="0"/>
              </a:rPr>
              <a:t> le produit est-il le bon?</a:t>
            </a:r>
            <a:endParaRPr lang="fr-FR" sz="1440" b="0" i="0" u="none" strike="noStrike" dirty="0">
              <a:effectLst/>
              <a:latin typeface="Noto Sans Symbols"/>
            </a:endParaRPr>
          </a:p>
          <a:p>
            <a:pPr marL="1143000" lvl="2" indent="-228600" fontAlgn="base">
              <a:spcBef>
                <a:spcPts val="1000"/>
              </a:spcBef>
              <a:buFont typeface="Arial" panose="020B0604020202020204" pitchFamily="34" charset="0"/>
              <a:buChar char="•"/>
            </a:pPr>
            <a:r>
              <a:rPr lang="fr-FR" sz="1600" b="1" i="0" u="none" strike="noStrike" dirty="0">
                <a:effectLst/>
                <a:latin typeface="Century Gothic" panose="020B0502020202020204" pitchFamily="34" charset="0"/>
              </a:rPr>
              <a:t>Si oui : </a:t>
            </a:r>
            <a:r>
              <a:rPr lang="fr-FR" sz="1600" b="0" i="0" u="none" strike="noStrike" dirty="0">
                <a:effectLst/>
                <a:latin typeface="Century Gothic" panose="020B0502020202020204" pitchFamily="34" charset="0"/>
              </a:rPr>
              <a:t>passe au produit suivant.</a:t>
            </a:r>
            <a:endParaRPr lang="fr-FR" sz="1280" b="1" i="0" u="none" strike="noStrike" dirty="0">
              <a:effectLst/>
              <a:latin typeface="Noto Sans Symbols"/>
            </a:endParaRPr>
          </a:p>
          <a:p>
            <a:pPr marL="1143000" lvl="2" indent="-228600" fontAlgn="base">
              <a:spcBef>
                <a:spcPts val="1000"/>
              </a:spcBef>
              <a:buFont typeface="Arial" panose="020B0604020202020204" pitchFamily="34" charset="0"/>
              <a:buChar char="•"/>
            </a:pPr>
            <a:r>
              <a:rPr lang="fr-FR" sz="1600" b="1" i="0" u="none" strike="noStrike" dirty="0">
                <a:effectLst/>
                <a:latin typeface="Century Gothic" panose="020B0502020202020204" pitchFamily="34" charset="0"/>
              </a:rPr>
              <a:t>Si non : </a:t>
            </a:r>
            <a:r>
              <a:rPr lang="fr-FR" sz="1600" b="0" i="0" u="none" strike="noStrike" dirty="0">
                <a:effectLst/>
                <a:latin typeface="Century Gothic" panose="020B0502020202020204" pitchFamily="34" charset="0"/>
              </a:rPr>
              <a:t>cherche dans la base de donnée un produit équivalent avant de passer au produit suivant de la liste.</a:t>
            </a:r>
            <a:br>
              <a:rPr lang="fr-FR" b="0" i="0" u="none" strike="noStrike" dirty="0">
                <a:effectLst/>
              </a:rPr>
            </a:br>
            <a:endParaRPr lang="fr-FR" dirty="0"/>
          </a:p>
        </p:txBody>
      </p:sp>
      <p:sp>
        <p:nvSpPr>
          <p:cNvPr id="3" name="ZoneTexte 2">
            <a:extLst>
              <a:ext uri="{FF2B5EF4-FFF2-40B4-BE49-F238E27FC236}">
                <a16:creationId xmlns:a16="http://schemas.microsoft.com/office/drawing/2014/main" id="{AA43F581-D02E-9247-AB3D-F8832B95D220}"/>
              </a:ext>
            </a:extLst>
          </p:cNvPr>
          <p:cNvSpPr txBox="1"/>
          <p:nvPr/>
        </p:nvSpPr>
        <p:spPr>
          <a:xfrm>
            <a:off x="4071938" y="375014"/>
            <a:ext cx="3353162" cy="584775"/>
          </a:xfrm>
          <a:prstGeom prst="rect">
            <a:avLst/>
          </a:prstGeom>
          <a:noFill/>
        </p:spPr>
        <p:txBody>
          <a:bodyPr wrap="none" rtlCol="0">
            <a:spAutoFit/>
          </a:bodyPr>
          <a:lstStyle/>
          <a:p>
            <a:r>
              <a:rPr lang="fr-FR" sz="3200" b="1" dirty="0"/>
              <a:t>SYNTHÈSE VOCALE</a:t>
            </a:r>
          </a:p>
        </p:txBody>
      </p:sp>
    </p:spTree>
    <p:extLst>
      <p:ext uri="{BB962C8B-B14F-4D97-AF65-F5344CB8AC3E}">
        <p14:creationId xmlns:p14="http://schemas.microsoft.com/office/powerpoint/2010/main" val="3595858985"/>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3FB84F21B7A44F8DE104AE2ADAB9F6" ma:contentTypeVersion="10" ma:contentTypeDescription="Create a new document." ma:contentTypeScope="" ma:versionID="24b2c68add75de93a1991d9c7f737996">
  <xsd:schema xmlns:xsd="http://www.w3.org/2001/XMLSchema" xmlns:xs="http://www.w3.org/2001/XMLSchema" xmlns:p="http://schemas.microsoft.com/office/2006/metadata/properties" xmlns:ns2="7f29805c-d22a-416d-a6cf-113da334108c" targetNamespace="http://schemas.microsoft.com/office/2006/metadata/properties" ma:root="true" ma:fieldsID="4456d151dbcc4b88d0e7a82d0d6fd0e9" ns2:_="">
    <xsd:import namespace="7f29805c-d22a-416d-a6cf-113da33410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29805c-d22a-416d-a6cf-113da3341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6314F2-8B62-40E1-B254-2A8366030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29805c-d22a-416d-a6cf-113da33410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817FAF-3CC0-4FA1-B450-049669E12E77}">
  <ds:schemaRefs>
    <ds:schemaRef ds:uri="http://schemas.microsoft.com/sharepoint/v3/contenttype/forms"/>
  </ds:schemaRefs>
</ds:datastoreItem>
</file>

<file path=customXml/itemProps3.xml><?xml version="1.0" encoding="utf-8"?>
<ds:datastoreItem xmlns:ds="http://schemas.openxmlformats.org/officeDocument/2006/customXml" ds:itemID="{CA2BDDD0-4840-4A42-A732-7CF09BD2D772}">
  <ds:schemaRefs>
    <ds:schemaRef ds:uri="http://purl.org/dc/terms/"/>
    <ds:schemaRef ds:uri="http://purl.org/dc/elements/1.1/"/>
    <ds:schemaRef ds:uri="7f29805c-d22a-416d-a6cf-113da334108c"/>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3848</TotalTime>
  <Words>1742</Words>
  <Application>Microsoft Macintosh PowerPoint</Application>
  <PresentationFormat>Grand écran</PresentationFormat>
  <Paragraphs>207</Paragraphs>
  <Slides>20</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Arial Black</vt:lpstr>
      <vt:lpstr>Calibri</vt:lpstr>
      <vt:lpstr>Century Gothic</vt:lpstr>
      <vt:lpstr>Marianne</vt:lpstr>
      <vt:lpstr>Noto Sans Symbols</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Principe du guidage</vt:lpstr>
      <vt:lpstr>Matériel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Roulette, Angèle</dc:creator>
  <cp:lastModifiedBy>Romain Gailhac</cp:lastModifiedBy>
  <cp:revision>37</cp:revision>
  <dcterms:created xsi:type="dcterms:W3CDTF">2021-02-16T13:11:01Z</dcterms:created>
  <dcterms:modified xsi:type="dcterms:W3CDTF">2022-06-30T17:38:54Z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0x010100E73FB84F21B7A44F8DE104AE2ADAB9F6</vt:lpwstr>
  </property>
</Properties>
</file>